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8288000" cy="10287000"/>
  <p:notesSz cx="6858000" cy="9144000"/>
  <p:embeddedFontLst>
    <p:embeddedFont>
      <p:font typeface="Antonio Bold" charset="1" panose="02000803000000000000"/>
      <p:regular r:id="rId62"/>
    </p:embeddedFont>
    <p:embeddedFont>
      <p:font typeface="Gotham Bold" charset="1" panose="00000000000000000000"/>
      <p:regular r:id="rId63"/>
    </p:embeddedFont>
    <p:embeddedFont>
      <p:font typeface="Crimson Pro Bold" charset="1" panose="00000000000000000000"/>
      <p:regular r:id="rId64"/>
    </p:embeddedFont>
    <p:embeddedFont>
      <p:font typeface="Gotham" charset="1" panose="00000000000000000000"/>
      <p:regular r:id="rId65"/>
    </p:embeddedFont>
    <p:embeddedFont>
      <p:font typeface="Crimson Pro Bold Italics" charset="1" panose="00000000000000000000"/>
      <p:regular r:id="rId66"/>
    </p:embeddedFont>
    <p:embeddedFont>
      <p:font typeface="Libra Serif Modern Italics" charset="1" panose="02000503070000090004"/>
      <p:regular r:id="rId67"/>
    </p:embeddedFont>
    <p:embeddedFont>
      <p:font typeface="Crimson Pro" charset="1" panose="00000000000000000000"/>
      <p:regular r:id="rId68"/>
    </p:embeddedFont>
    <p:embeddedFont>
      <p:font typeface="Libra Serif Modern Bold" charset="1" panose="02000803080000020004"/>
      <p:regular r:id="rId69"/>
    </p:embeddedFont>
    <p:embeddedFont>
      <p:font typeface="Libra Serif Modern" charset="1" panose="02000503080000020004"/>
      <p:regular r:id="rId70"/>
    </p:embeddedFont>
    <p:embeddedFont>
      <p:font typeface="Antonio" charset="1" panose="02000503000000000000"/>
      <p:regular r:id="rId71"/>
    </p:embeddedFont>
    <p:embeddedFont>
      <p:font typeface="Oswald Bold" charset="1" panose="0000080000000000000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8331498" y="-2866185"/>
            <a:ext cx="15325492" cy="15424667"/>
            <a:chOff x="0" y="0"/>
            <a:chExt cx="605680" cy="609600"/>
          </a:xfrm>
        </p:grpSpPr>
        <p:sp>
          <p:nvSpPr>
            <p:cNvPr name="Freeform 3" id="3"/>
            <p:cNvSpPr/>
            <p:nvPr/>
          </p:nvSpPr>
          <p:spPr>
            <a:xfrm flipH="false" flipV="false" rot="0">
              <a:off x="0" y="0"/>
              <a:ext cx="605680" cy="609600"/>
            </a:xfrm>
            <a:custGeom>
              <a:avLst/>
              <a:gdLst/>
              <a:ahLst/>
              <a:cxnLst/>
              <a:rect r="r" b="b" t="t" l="l"/>
              <a:pathLst>
                <a:path h="609600" w="605680">
                  <a:moveTo>
                    <a:pt x="203200" y="0"/>
                  </a:moveTo>
                  <a:lnTo>
                    <a:pt x="605680" y="0"/>
                  </a:lnTo>
                  <a:lnTo>
                    <a:pt x="402480" y="609600"/>
                  </a:lnTo>
                  <a:lnTo>
                    <a:pt x="0" y="609600"/>
                  </a:lnTo>
                  <a:lnTo>
                    <a:pt x="203200" y="0"/>
                  </a:lnTo>
                  <a:close/>
                </a:path>
              </a:pathLst>
            </a:custGeom>
            <a:gradFill rotWithShape="true">
              <a:gsLst>
                <a:gs pos="0">
                  <a:srgbClr val="295373">
                    <a:alpha val="100000"/>
                  </a:srgbClr>
                </a:gs>
                <a:gs pos="50000">
                  <a:srgbClr val="221F44">
                    <a:alpha val="100000"/>
                  </a:srgbClr>
                </a:gs>
                <a:gs pos="100000">
                  <a:srgbClr val="4E8A98">
                    <a:alpha val="100000"/>
                  </a:srgbClr>
                </a:gs>
              </a:gsLst>
              <a:path path="circle">
                <a:fillToRect l="0" r="100000" t="0" b="100000"/>
              </a:path>
              <a:tileRect r="0" l="-100000" b="0" t="-100000"/>
            </a:gradFill>
          </p:spPr>
        </p:sp>
        <p:sp>
          <p:nvSpPr>
            <p:cNvPr name="TextBox 4" id="4"/>
            <p:cNvSpPr txBox="true"/>
            <p:nvPr/>
          </p:nvSpPr>
          <p:spPr>
            <a:xfrm>
              <a:off x="101600" y="-38100"/>
              <a:ext cx="402480" cy="6477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9883380" y="-104048"/>
            <a:ext cx="10155172" cy="10855849"/>
            <a:chOff x="0" y="0"/>
            <a:chExt cx="570254" cy="609600"/>
          </a:xfrm>
        </p:grpSpPr>
        <p:sp>
          <p:nvSpPr>
            <p:cNvPr name="Freeform 6" id="6"/>
            <p:cNvSpPr/>
            <p:nvPr/>
          </p:nvSpPr>
          <p:spPr>
            <a:xfrm flipH="true" flipV="false" rot="0">
              <a:off x="0" y="0"/>
              <a:ext cx="570254" cy="609600"/>
            </a:xfrm>
            <a:custGeom>
              <a:avLst/>
              <a:gdLst/>
              <a:ahLst/>
              <a:cxnLst/>
              <a:rect r="r" b="b" t="t" l="l"/>
              <a:pathLst>
                <a:path h="609600" w="570254">
                  <a:moveTo>
                    <a:pt x="367054" y="0"/>
                  </a:moveTo>
                  <a:lnTo>
                    <a:pt x="0" y="0"/>
                  </a:lnTo>
                  <a:lnTo>
                    <a:pt x="203200" y="609600"/>
                  </a:lnTo>
                  <a:lnTo>
                    <a:pt x="570254" y="609600"/>
                  </a:lnTo>
                  <a:lnTo>
                    <a:pt x="367054" y="0"/>
                  </a:lnTo>
                  <a:close/>
                </a:path>
              </a:pathLst>
            </a:custGeom>
            <a:blipFill>
              <a:blip r:embed="rId2">
                <a:alphaModFix amt="40000"/>
              </a:blip>
              <a:stretch>
                <a:fillRect l="-30224" t="0" r="-30224" b="0"/>
              </a:stretch>
            </a:blipFill>
          </p:spPr>
        </p:sp>
      </p:grpSp>
      <p:grpSp>
        <p:nvGrpSpPr>
          <p:cNvPr name="Group 7" id="7"/>
          <p:cNvGrpSpPr/>
          <p:nvPr/>
        </p:nvGrpSpPr>
        <p:grpSpPr>
          <a:xfrm rot="0">
            <a:off x="-280986" y="5391504"/>
            <a:ext cx="7473838" cy="845441"/>
            <a:chOff x="0" y="0"/>
            <a:chExt cx="2209951" cy="249990"/>
          </a:xfrm>
        </p:grpSpPr>
        <p:sp>
          <p:nvSpPr>
            <p:cNvPr name="Freeform 8" id="8"/>
            <p:cNvSpPr/>
            <p:nvPr/>
          </p:nvSpPr>
          <p:spPr>
            <a:xfrm flipH="false" flipV="false" rot="0">
              <a:off x="0" y="0"/>
              <a:ext cx="2209951" cy="249990"/>
            </a:xfrm>
            <a:custGeom>
              <a:avLst/>
              <a:gdLst/>
              <a:ahLst/>
              <a:cxnLst/>
              <a:rect r="r" b="b" t="t" l="l"/>
              <a:pathLst>
                <a:path h="249990" w="2209951">
                  <a:moveTo>
                    <a:pt x="0" y="0"/>
                  </a:moveTo>
                  <a:lnTo>
                    <a:pt x="2209951" y="0"/>
                  </a:lnTo>
                  <a:lnTo>
                    <a:pt x="2209951" y="249990"/>
                  </a:lnTo>
                  <a:lnTo>
                    <a:pt x="0" y="249990"/>
                  </a:lnTo>
                  <a:close/>
                </a:path>
              </a:pathLst>
            </a:custGeom>
            <a:gradFill rotWithShape="true">
              <a:gsLst>
                <a:gs pos="0">
                  <a:srgbClr val="3B6981">
                    <a:alpha val="100000"/>
                  </a:srgbClr>
                </a:gs>
                <a:gs pos="100000">
                  <a:srgbClr val="3B6981">
                    <a:alpha val="0"/>
                  </a:srgbClr>
                </a:gs>
              </a:gsLst>
              <a:lin ang="0"/>
            </a:gradFill>
          </p:spPr>
        </p:sp>
        <p:sp>
          <p:nvSpPr>
            <p:cNvPr name="TextBox 9" id="9"/>
            <p:cNvSpPr txBox="true"/>
            <p:nvPr/>
          </p:nvSpPr>
          <p:spPr>
            <a:xfrm>
              <a:off x="0" y="-38100"/>
              <a:ext cx="2209951" cy="28809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212542" y="2355229"/>
            <a:ext cx="6908852" cy="5937295"/>
            <a:chOff x="0" y="0"/>
            <a:chExt cx="812800" cy="698500"/>
          </a:xfrm>
        </p:grpSpPr>
        <p:sp>
          <p:nvSpPr>
            <p:cNvPr name="Freeform 11" id="11"/>
            <p:cNvSpPr/>
            <p:nvPr/>
          </p:nvSpPr>
          <p:spPr>
            <a:xfrm flipH="false" flipV="false" rot="0">
              <a:off x="9468" y="0"/>
              <a:ext cx="793864" cy="698500"/>
            </a:xfrm>
            <a:custGeom>
              <a:avLst/>
              <a:gdLst/>
              <a:ahLst/>
              <a:cxnLst/>
              <a:rect r="r" b="b" t="t" l="l"/>
              <a:pathLst>
                <a:path h="698500" w="793864">
                  <a:moveTo>
                    <a:pt x="778537" y="391867"/>
                  </a:moveTo>
                  <a:lnTo>
                    <a:pt x="624927" y="655883"/>
                  </a:lnTo>
                  <a:cubicBezTo>
                    <a:pt x="609576" y="682268"/>
                    <a:pt x="581353" y="698500"/>
                    <a:pt x="550826" y="698500"/>
                  </a:cubicBezTo>
                  <a:lnTo>
                    <a:pt x="243038" y="698500"/>
                  </a:lnTo>
                  <a:cubicBezTo>
                    <a:pt x="212511" y="698500"/>
                    <a:pt x="184288" y="682268"/>
                    <a:pt x="168937" y="655883"/>
                  </a:cubicBezTo>
                  <a:lnTo>
                    <a:pt x="15327" y="391867"/>
                  </a:lnTo>
                  <a:cubicBezTo>
                    <a:pt x="0" y="365523"/>
                    <a:pt x="0" y="332977"/>
                    <a:pt x="15327" y="306633"/>
                  </a:cubicBezTo>
                  <a:lnTo>
                    <a:pt x="168937" y="42617"/>
                  </a:lnTo>
                  <a:cubicBezTo>
                    <a:pt x="184288" y="16232"/>
                    <a:pt x="212511" y="0"/>
                    <a:pt x="243038" y="0"/>
                  </a:cubicBezTo>
                  <a:lnTo>
                    <a:pt x="550826" y="0"/>
                  </a:lnTo>
                  <a:cubicBezTo>
                    <a:pt x="581353" y="0"/>
                    <a:pt x="609576" y="16232"/>
                    <a:pt x="624927" y="42617"/>
                  </a:cubicBezTo>
                  <a:lnTo>
                    <a:pt x="778537" y="306633"/>
                  </a:lnTo>
                  <a:cubicBezTo>
                    <a:pt x="793864" y="332977"/>
                    <a:pt x="793864" y="365523"/>
                    <a:pt x="778537" y="391867"/>
                  </a:cubicBezTo>
                  <a:close/>
                </a:path>
              </a:pathLst>
            </a:custGeom>
            <a:solidFill>
              <a:srgbClr val="BDCEDF"/>
            </a:solidFill>
          </p:spPr>
        </p:sp>
        <p:sp>
          <p:nvSpPr>
            <p:cNvPr name="TextBox 12" id="12"/>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1577716" y="2669051"/>
            <a:ext cx="6178504" cy="5309651"/>
            <a:chOff x="0" y="0"/>
            <a:chExt cx="812800" cy="698500"/>
          </a:xfrm>
        </p:grpSpPr>
        <p:sp>
          <p:nvSpPr>
            <p:cNvPr name="Freeform 14" id="14"/>
            <p:cNvSpPr/>
            <p:nvPr/>
          </p:nvSpPr>
          <p:spPr>
            <a:xfrm flipH="true" flipV="false" rot="0">
              <a:off x="10587" y="0"/>
              <a:ext cx="791626" cy="698500"/>
            </a:xfrm>
            <a:custGeom>
              <a:avLst/>
              <a:gdLst/>
              <a:ahLst/>
              <a:cxnLst/>
              <a:rect r="r" b="b" t="t" l="l"/>
              <a:pathLst>
                <a:path h="698500" w="791626">
                  <a:moveTo>
                    <a:pt x="17139" y="396905"/>
                  </a:moveTo>
                  <a:lnTo>
                    <a:pt x="164887" y="650845"/>
                  </a:lnTo>
                  <a:cubicBezTo>
                    <a:pt x="182053" y="680349"/>
                    <a:pt x="213612" y="698500"/>
                    <a:pt x="247747" y="698500"/>
                  </a:cubicBezTo>
                  <a:lnTo>
                    <a:pt x="543879" y="698500"/>
                  </a:lnTo>
                  <a:cubicBezTo>
                    <a:pt x="578014" y="698500"/>
                    <a:pt x="609573" y="680349"/>
                    <a:pt x="626739" y="650845"/>
                  </a:cubicBezTo>
                  <a:lnTo>
                    <a:pt x="774487" y="396905"/>
                  </a:lnTo>
                  <a:cubicBezTo>
                    <a:pt x="791626" y="367447"/>
                    <a:pt x="791626" y="331053"/>
                    <a:pt x="774487" y="301595"/>
                  </a:cubicBezTo>
                  <a:lnTo>
                    <a:pt x="626739" y="47655"/>
                  </a:lnTo>
                  <a:cubicBezTo>
                    <a:pt x="609573" y="18151"/>
                    <a:pt x="578014" y="0"/>
                    <a:pt x="543879" y="0"/>
                  </a:cubicBezTo>
                  <a:lnTo>
                    <a:pt x="247747" y="0"/>
                  </a:lnTo>
                  <a:cubicBezTo>
                    <a:pt x="213612" y="0"/>
                    <a:pt x="182053" y="18151"/>
                    <a:pt x="164887" y="47655"/>
                  </a:cubicBezTo>
                  <a:lnTo>
                    <a:pt x="17139" y="301595"/>
                  </a:lnTo>
                  <a:cubicBezTo>
                    <a:pt x="0" y="331053"/>
                    <a:pt x="0" y="367447"/>
                    <a:pt x="17139" y="396905"/>
                  </a:cubicBezTo>
                  <a:close/>
                </a:path>
              </a:pathLst>
            </a:custGeom>
            <a:blipFill>
              <a:blip r:embed="rId2"/>
              <a:stretch>
                <a:fillRect l="-16943" t="0" r="-16943" b="0"/>
              </a:stretch>
            </a:blipFill>
          </p:spPr>
        </p:sp>
      </p:grpSp>
      <p:grpSp>
        <p:nvGrpSpPr>
          <p:cNvPr name="Group 15" id="15"/>
          <p:cNvGrpSpPr/>
          <p:nvPr/>
        </p:nvGrpSpPr>
        <p:grpSpPr>
          <a:xfrm rot="-10800000">
            <a:off x="15874170" y="-267535"/>
            <a:ext cx="3497019" cy="5245529"/>
            <a:chOff x="0" y="0"/>
            <a:chExt cx="406400" cy="609600"/>
          </a:xfrm>
        </p:grpSpPr>
        <p:sp>
          <p:nvSpPr>
            <p:cNvPr name="Freeform 16" id="16"/>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BDCEDF">
                    <a:alpha val="0"/>
                  </a:srgbClr>
                </a:gs>
                <a:gs pos="100000">
                  <a:srgbClr val="BDCEDF">
                    <a:alpha val="100000"/>
                  </a:srgbClr>
                </a:gs>
              </a:gsLst>
              <a:lin ang="5400000"/>
            </a:gradFill>
          </p:spPr>
        </p:sp>
        <p:sp>
          <p:nvSpPr>
            <p:cNvPr name="TextBox 17" id="17"/>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528899" y="5471376"/>
            <a:ext cx="3343102" cy="5014653"/>
            <a:chOff x="0" y="0"/>
            <a:chExt cx="406400" cy="609600"/>
          </a:xfrm>
        </p:grpSpPr>
        <p:sp>
          <p:nvSpPr>
            <p:cNvPr name="Freeform 19" id="1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BDCEDF">
                    <a:alpha val="0"/>
                  </a:srgbClr>
                </a:gs>
                <a:gs pos="100000">
                  <a:srgbClr val="BDCEDF">
                    <a:alpha val="100000"/>
                  </a:srgbClr>
                </a:gs>
              </a:gsLst>
              <a:lin ang="5400000"/>
            </a:gradFill>
          </p:spPr>
        </p:sp>
        <p:sp>
          <p:nvSpPr>
            <p:cNvPr name="TextBox 20" id="20"/>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322468" y="8793395"/>
            <a:ext cx="466481" cy="466481"/>
          </a:xfrm>
          <a:custGeom>
            <a:avLst/>
            <a:gdLst/>
            <a:ahLst/>
            <a:cxnLst/>
            <a:rect r="r" b="b" t="t" l="l"/>
            <a:pathLst>
              <a:path h="466481" w="466481">
                <a:moveTo>
                  <a:pt x="0" y="0"/>
                </a:moveTo>
                <a:lnTo>
                  <a:pt x="466480" y="0"/>
                </a:lnTo>
                <a:lnTo>
                  <a:pt x="466480" y="466480"/>
                </a:lnTo>
                <a:lnTo>
                  <a:pt x="0" y="466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028700" y="284508"/>
            <a:ext cx="1491129" cy="1491129"/>
          </a:xfrm>
          <a:custGeom>
            <a:avLst/>
            <a:gdLst/>
            <a:ahLst/>
            <a:cxnLst/>
            <a:rect r="r" b="b" t="t" l="l"/>
            <a:pathLst>
              <a:path h="1491129" w="1491129">
                <a:moveTo>
                  <a:pt x="0" y="0"/>
                </a:moveTo>
                <a:lnTo>
                  <a:pt x="1491129" y="0"/>
                </a:lnTo>
                <a:lnTo>
                  <a:pt x="1491129" y="1491129"/>
                </a:lnTo>
                <a:lnTo>
                  <a:pt x="0" y="1491129"/>
                </a:lnTo>
                <a:lnTo>
                  <a:pt x="0" y="0"/>
                </a:lnTo>
                <a:close/>
              </a:path>
            </a:pathLst>
          </a:custGeom>
          <a:blipFill>
            <a:blip r:embed="rId5"/>
            <a:stretch>
              <a:fillRect l="0" t="0" r="0" b="0"/>
            </a:stretch>
          </a:blipFill>
        </p:spPr>
      </p:sp>
      <p:sp>
        <p:nvSpPr>
          <p:cNvPr name="AutoShape 23" id="23"/>
          <p:cNvSpPr/>
          <p:nvPr/>
        </p:nvSpPr>
        <p:spPr>
          <a:xfrm>
            <a:off x="1028700" y="9484342"/>
            <a:ext cx="7726094" cy="0"/>
          </a:xfrm>
          <a:prstGeom prst="line">
            <a:avLst/>
          </a:prstGeom>
          <a:ln cap="flat" w="104775">
            <a:solidFill>
              <a:srgbClr val="FFFCF0"/>
            </a:solidFill>
            <a:prstDash val="solid"/>
            <a:headEnd type="none" len="sm" w="sm"/>
            <a:tailEnd type="none" len="sm" w="sm"/>
          </a:ln>
        </p:spPr>
      </p:sp>
      <p:sp>
        <p:nvSpPr>
          <p:cNvPr name="TextBox 24" id="24"/>
          <p:cNvSpPr txBox="true"/>
          <p:nvPr/>
        </p:nvSpPr>
        <p:spPr>
          <a:xfrm rot="0">
            <a:off x="1028700" y="2061387"/>
            <a:ext cx="7927748" cy="2205849"/>
          </a:xfrm>
          <a:prstGeom prst="rect">
            <a:avLst/>
          </a:prstGeom>
        </p:spPr>
        <p:txBody>
          <a:bodyPr anchor="t" rtlCol="false" tIns="0" lIns="0" bIns="0" rIns="0">
            <a:spAutoFit/>
          </a:bodyPr>
          <a:lstStyle/>
          <a:p>
            <a:pPr algn="l">
              <a:lnSpc>
                <a:spcPts val="5830"/>
              </a:lnSpc>
            </a:pPr>
            <a:r>
              <a:rPr lang="en-US" sz="4899" b="true">
                <a:solidFill>
                  <a:srgbClr val="FFFFFF"/>
                </a:solidFill>
                <a:latin typeface="Antonio Bold"/>
                <a:ea typeface="Antonio Bold"/>
                <a:cs typeface="Antonio Bold"/>
                <a:sym typeface="Antonio Bold"/>
              </a:rPr>
              <a:t>REINFORCEMENT PROMPTING FOR FINANCIAL SYNTHETIC DATA GENERATION</a:t>
            </a:r>
          </a:p>
        </p:txBody>
      </p:sp>
      <p:sp>
        <p:nvSpPr>
          <p:cNvPr name="TextBox 25" id="25"/>
          <p:cNvSpPr txBox="true"/>
          <p:nvPr/>
        </p:nvSpPr>
        <p:spPr>
          <a:xfrm rot="0">
            <a:off x="1044624" y="5443850"/>
            <a:ext cx="4822617" cy="664550"/>
          </a:xfrm>
          <a:prstGeom prst="rect">
            <a:avLst/>
          </a:prstGeom>
        </p:spPr>
        <p:txBody>
          <a:bodyPr anchor="t" rtlCol="false" tIns="0" lIns="0" bIns="0" rIns="0">
            <a:spAutoFit/>
          </a:bodyPr>
          <a:lstStyle/>
          <a:p>
            <a:pPr algn="l">
              <a:lnSpc>
                <a:spcPts val="5448"/>
              </a:lnSpc>
            </a:pPr>
            <a:r>
              <a:rPr lang="en-US" sz="3891" b="true">
                <a:solidFill>
                  <a:srgbClr val="FFFFFF"/>
                </a:solidFill>
                <a:latin typeface="Gotham Bold"/>
                <a:ea typeface="Gotham Bold"/>
                <a:cs typeface="Gotham Bold"/>
                <a:sym typeface="Gotham Bold"/>
              </a:rPr>
              <a:t>Nhóm: Gân Đàm</a:t>
            </a:r>
          </a:p>
        </p:txBody>
      </p:sp>
      <p:sp>
        <p:nvSpPr>
          <p:cNvPr name="TextBox 26" id="26"/>
          <p:cNvSpPr txBox="true"/>
          <p:nvPr/>
        </p:nvSpPr>
        <p:spPr>
          <a:xfrm rot="0">
            <a:off x="1028700" y="6646521"/>
            <a:ext cx="6494329" cy="2133600"/>
          </a:xfrm>
          <a:prstGeom prst="rect">
            <a:avLst/>
          </a:prstGeom>
        </p:spPr>
        <p:txBody>
          <a:bodyPr anchor="t" rtlCol="false" tIns="0" lIns="0" bIns="0" rIns="0">
            <a:spAutoFit/>
          </a:bodyPr>
          <a:lstStyle/>
          <a:p>
            <a:pPr algn="l">
              <a:lnSpc>
                <a:spcPts val="4200"/>
              </a:lnSpc>
            </a:pPr>
            <a:r>
              <a:rPr lang="en-US" sz="3000" b="true">
                <a:solidFill>
                  <a:srgbClr val="FFFFFF"/>
                </a:solidFill>
                <a:latin typeface="Crimson Pro Bold"/>
                <a:ea typeface="Crimson Pro Bold"/>
                <a:cs typeface="Crimson Pro Bold"/>
                <a:sym typeface="Crimson Pro Bold"/>
              </a:rPr>
              <a:t>Trần Quốc Khánh - 2302387</a:t>
            </a:r>
          </a:p>
          <a:p>
            <a:pPr algn="l">
              <a:lnSpc>
                <a:spcPts val="4200"/>
              </a:lnSpc>
            </a:pPr>
            <a:r>
              <a:rPr lang="en-US" sz="3000" b="true">
                <a:solidFill>
                  <a:srgbClr val="FFFFFF"/>
                </a:solidFill>
                <a:latin typeface="Crimson Pro Bold"/>
                <a:ea typeface="Crimson Pro Bold"/>
                <a:cs typeface="Crimson Pro Bold"/>
                <a:sym typeface="Crimson Pro Bold"/>
              </a:rPr>
              <a:t>Hoàng Ngọc Nam - 23020403</a:t>
            </a:r>
          </a:p>
          <a:p>
            <a:pPr algn="l">
              <a:lnSpc>
                <a:spcPts val="4200"/>
              </a:lnSpc>
            </a:pPr>
            <a:r>
              <a:rPr lang="en-US" sz="3000" b="true">
                <a:solidFill>
                  <a:srgbClr val="FFFFFF"/>
                </a:solidFill>
                <a:latin typeface="Crimson Pro Bold"/>
                <a:ea typeface="Crimson Pro Bold"/>
                <a:cs typeface="Crimson Pro Bold"/>
                <a:sym typeface="Crimson Pro Bold"/>
              </a:rPr>
              <a:t>Nguyễn Văn Linh - 23020395</a:t>
            </a:r>
          </a:p>
          <a:p>
            <a:pPr algn="l">
              <a:lnSpc>
                <a:spcPts val="4200"/>
              </a:lnSpc>
            </a:pPr>
            <a:r>
              <a:rPr lang="en-US" sz="3000" b="true">
                <a:solidFill>
                  <a:srgbClr val="FFFFFF"/>
                </a:solidFill>
                <a:latin typeface="Crimson Pro Bold"/>
                <a:ea typeface="Crimson Pro Bold"/>
                <a:cs typeface="Crimson Pro Bold"/>
                <a:sym typeface="Crimson Pro Bold"/>
              </a:rPr>
              <a:t>Nguyễn Hữu Hoàng Nam - 23020405</a:t>
            </a:r>
          </a:p>
        </p:txBody>
      </p:sp>
      <p:sp>
        <p:nvSpPr>
          <p:cNvPr name="TextBox 27" id="27"/>
          <p:cNvSpPr txBox="true"/>
          <p:nvPr/>
        </p:nvSpPr>
        <p:spPr>
          <a:xfrm rot="0">
            <a:off x="2866166" y="4528135"/>
            <a:ext cx="3982880" cy="374120"/>
          </a:xfrm>
          <a:prstGeom prst="rect">
            <a:avLst/>
          </a:prstGeom>
        </p:spPr>
        <p:txBody>
          <a:bodyPr anchor="t" rtlCol="false" tIns="0" lIns="0" bIns="0" rIns="0">
            <a:spAutoFit/>
          </a:bodyPr>
          <a:lstStyle/>
          <a:p>
            <a:pPr algn="ctr">
              <a:lnSpc>
                <a:spcPts val="3004"/>
              </a:lnSpc>
              <a:spcBef>
                <a:spcPct val="0"/>
              </a:spcBef>
            </a:pPr>
            <a:r>
              <a:rPr lang="en-US" sz="2145">
                <a:solidFill>
                  <a:srgbClr val="FFFFFF"/>
                </a:solidFill>
                <a:latin typeface="Gotham"/>
                <a:ea typeface="Gotham"/>
                <a:cs typeface="Gotham"/>
                <a:sym typeface="Gotham"/>
              </a:rPr>
              <a:t>Anxiao (Andrew) Jiang</a:t>
            </a:r>
          </a:p>
        </p:txBody>
      </p:sp>
      <p:sp>
        <p:nvSpPr>
          <p:cNvPr name="TextBox 28" id="28"/>
          <p:cNvSpPr txBox="true"/>
          <p:nvPr/>
        </p:nvSpPr>
        <p:spPr>
          <a:xfrm rot="0">
            <a:off x="6689804" y="4511985"/>
            <a:ext cx="2064990" cy="390269"/>
          </a:xfrm>
          <a:prstGeom prst="rect">
            <a:avLst/>
          </a:prstGeom>
        </p:spPr>
        <p:txBody>
          <a:bodyPr anchor="t" rtlCol="false" tIns="0" lIns="0" bIns="0" rIns="0">
            <a:spAutoFit/>
          </a:bodyPr>
          <a:lstStyle/>
          <a:p>
            <a:pPr algn="ctr">
              <a:lnSpc>
                <a:spcPts val="3164"/>
              </a:lnSpc>
              <a:spcBef>
                <a:spcPct val="0"/>
              </a:spcBef>
            </a:pPr>
            <a:r>
              <a:rPr lang="en-US" sz="2260">
                <a:solidFill>
                  <a:srgbClr val="FFFFFF"/>
                </a:solidFill>
                <a:latin typeface="Gotham"/>
                <a:ea typeface="Gotham"/>
                <a:cs typeface="Gotham"/>
                <a:sym typeface="Gotham"/>
              </a:rPr>
              <a:t>Kaixiong Zhou</a:t>
            </a:r>
          </a:p>
        </p:txBody>
      </p:sp>
      <p:sp>
        <p:nvSpPr>
          <p:cNvPr name="TextBox 29" id="29"/>
          <p:cNvSpPr txBox="true"/>
          <p:nvPr/>
        </p:nvSpPr>
        <p:spPr>
          <a:xfrm rot="0">
            <a:off x="1028700" y="4486311"/>
            <a:ext cx="1983432" cy="415943"/>
          </a:xfrm>
          <a:prstGeom prst="rect">
            <a:avLst/>
          </a:prstGeom>
        </p:spPr>
        <p:txBody>
          <a:bodyPr anchor="t" rtlCol="false" tIns="0" lIns="0" bIns="0" rIns="0">
            <a:spAutoFit/>
          </a:bodyPr>
          <a:lstStyle/>
          <a:p>
            <a:pPr algn="ctr">
              <a:lnSpc>
                <a:spcPts val="3323"/>
              </a:lnSpc>
              <a:spcBef>
                <a:spcPct val="0"/>
              </a:spcBef>
            </a:pPr>
            <a:r>
              <a:rPr lang="en-US" sz="2374">
                <a:solidFill>
                  <a:srgbClr val="FFFFFF"/>
                </a:solidFill>
                <a:latin typeface="Gotham"/>
                <a:ea typeface="Gotham"/>
                <a:cs typeface="Gotham"/>
                <a:sym typeface="Gotham"/>
              </a:rPr>
              <a:t>Xiangwu Zuo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54783" y="3285982"/>
            <a:ext cx="15065007" cy="1240283"/>
          </a:xfrm>
          <a:prstGeom prst="rect">
            <a:avLst/>
          </a:prstGeom>
        </p:spPr>
        <p:txBody>
          <a:bodyPr anchor="t" rtlCol="false" tIns="0" lIns="0" bIns="0" rIns="0">
            <a:spAutoFit/>
          </a:bodyPr>
          <a:lstStyle/>
          <a:p>
            <a:pPr algn="l" marL="690877" indent="-345439" lvl="1">
              <a:lnSpc>
                <a:spcPts val="5023"/>
              </a:lnSpc>
              <a:spcBef>
                <a:spcPct val="0"/>
              </a:spcBef>
              <a:buFont typeface="Arial"/>
              <a:buChar char="•"/>
            </a:pPr>
            <a:r>
              <a:rPr lang="en-US" sz="3199">
                <a:solidFill>
                  <a:srgbClr val="FFFFFF"/>
                </a:solidFill>
                <a:latin typeface="Libra Serif Modern"/>
                <a:ea typeface="Libra Serif Modern"/>
                <a:cs typeface="Libra Serif Modern"/>
                <a:sym typeface="Libra Serif Modern"/>
              </a:rPr>
              <a:t>Chí</a:t>
            </a:r>
            <a:r>
              <a:rPr lang="en-US" sz="3199">
                <a:solidFill>
                  <a:srgbClr val="FFFFFF"/>
                </a:solidFill>
                <a:latin typeface="Libra Serif Modern"/>
                <a:ea typeface="Libra Serif Modern"/>
                <a:cs typeface="Libra Serif Modern"/>
                <a:sym typeface="Libra Serif Modern"/>
              </a:rPr>
              <a:t>nh sách tối ưu π∗ cho Agent trong việc chọn từ khóa</a:t>
            </a:r>
          </a:p>
          <a:p>
            <a:pPr algn="l">
              <a:lnSpc>
                <a:spcPts val="5023"/>
              </a:lnSpc>
              <a:spcBef>
                <a:spcPct val="0"/>
              </a:spcBef>
            </a:pPr>
          </a:p>
        </p:txBody>
      </p:sp>
      <p:sp>
        <p:nvSpPr>
          <p:cNvPr name="TextBox 4" id="4"/>
          <p:cNvSpPr txBox="true"/>
          <p:nvPr/>
        </p:nvSpPr>
        <p:spPr>
          <a:xfrm rot="0">
            <a:off x="1454783" y="4392914"/>
            <a:ext cx="12341317" cy="1240282"/>
          </a:xfrm>
          <a:prstGeom prst="rect">
            <a:avLst/>
          </a:prstGeom>
        </p:spPr>
        <p:txBody>
          <a:bodyPr anchor="t" rtlCol="false" tIns="0" lIns="0" bIns="0" rIns="0">
            <a:spAutoFit/>
          </a:bodyPr>
          <a:lstStyle/>
          <a:p>
            <a:pPr algn="l"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Prompt</a:t>
            </a:r>
            <a:r>
              <a:rPr lang="en-US" sz="3200">
                <a:solidFill>
                  <a:srgbClr val="FFFFFF"/>
                </a:solidFill>
                <a:latin typeface="Libra Serif Modern"/>
                <a:ea typeface="Libra Serif Modern"/>
                <a:cs typeface="Libra Serif Modern"/>
                <a:sym typeface="Libra Serif Modern"/>
              </a:rPr>
              <a:t> hiệu quả nhất pmt∗ được tổng hợp thông qua sự kết hợp giữa TPL và Agent.</a:t>
            </a:r>
          </a:p>
        </p:txBody>
      </p:sp>
      <p:sp>
        <p:nvSpPr>
          <p:cNvPr name="TextBox 5" id="5"/>
          <p:cNvSpPr txBox="true"/>
          <p:nvPr/>
        </p:nvSpPr>
        <p:spPr>
          <a:xfrm rot="0">
            <a:off x="1454783" y="6128496"/>
            <a:ext cx="13773721" cy="1240282"/>
          </a:xfrm>
          <a:prstGeom prst="rect">
            <a:avLst/>
          </a:prstGeom>
        </p:spPr>
        <p:txBody>
          <a:bodyPr anchor="t" rtlCol="false" tIns="0" lIns="0" bIns="0" rIns="0">
            <a:spAutoFit/>
          </a:bodyPr>
          <a:lstStyle/>
          <a:p>
            <a:pPr algn="l"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Tập</a:t>
            </a:r>
            <a:r>
              <a:rPr lang="en-US" sz="3200">
                <a:solidFill>
                  <a:srgbClr val="FFFFFF"/>
                </a:solidFill>
                <a:latin typeface="Libra Serif Modern"/>
                <a:ea typeface="Libra Serif Modern"/>
                <a:cs typeface="Libra Serif Modern"/>
                <a:sym typeface="Libra Serif Modern"/>
              </a:rPr>
              <a:t> dữ liệu D = {d₁, d₂, …, dₘ} chứa dữ liệu tài chính tổng hợp chất lượng cao, được LLM tạo ra bằng cách sử dụng prompt pmt∗.</a:t>
            </a:r>
          </a:p>
        </p:txBody>
      </p:sp>
      <p:sp>
        <p:nvSpPr>
          <p:cNvPr name="TextBox 6" id="6"/>
          <p:cNvSpPr txBox="true"/>
          <p:nvPr/>
        </p:nvSpPr>
        <p:spPr>
          <a:xfrm rot="0">
            <a:off x="1447693" y="651272"/>
            <a:ext cx="4658692" cy="1046416"/>
          </a:xfrm>
          <a:prstGeom prst="rect">
            <a:avLst/>
          </a:prstGeom>
        </p:spPr>
        <p:txBody>
          <a:bodyPr anchor="t" rtlCol="false" tIns="0" lIns="0" bIns="0" rIns="0">
            <a:spAutoFit/>
          </a:bodyPr>
          <a:lstStyle/>
          <a:p>
            <a:pPr algn="ctr">
              <a:lnSpc>
                <a:spcPts val="8478"/>
              </a:lnSpc>
              <a:spcBef>
                <a:spcPct val="0"/>
              </a:spcBef>
            </a:pPr>
            <a:r>
              <a:rPr lang="en-US" b="true" sz="5400">
                <a:solidFill>
                  <a:srgbClr val="FFFFFF"/>
                </a:solidFill>
                <a:latin typeface="Libra Serif Modern Bold"/>
                <a:ea typeface="Libra Serif Modern Bold"/>
                <a:cs typeface="Libra Serif Modern Bold"/>
                <a:sym typeface="Libra Serif Modern Bold"/>
              </a:rPr>
              <a:t>3. Phương pháp</a:t>
            </a:r>
          </a:p>
        </p:txBody>
      </p:sp>
      <p:sp>
        <p:nvSpPr>
          <p:cNvPr name="TextBox 7" id="7"/>
          <p:cNvSpPr txBox="true"/>
          <p:nvPr/>
        </p:nvSpPr>
        <p:spPr>
          <a:xfrm rot="0">
            <a:off x="1447693" y="1743876"/>
            <a:ext cx="7539593" cy="937659"/>
          </a:xfrm>
          <a:prstGeom prst="rect">
            <a:avLst/>
          </a:prstGeom>
        </p:spPr>
        <p:txBody>
          <a:bodyPr anchor="t" rtlCol="false" tIns="0" lIns="0" bIns="0" rIns="0">
            <a:spAutoFit/>
          </a:bodyPr>
          <a:lstStyle/>
          <a:p>
            <a:pPr algn="ctr">
              <a:lnSpc>
                <a:spcPts val="7656"/>
              </a:lnSpc>
              <a:spcBef>
                <a:spcPct val="0"/>
              </a:spcBef>
            </a:pPr>
            <a:r>
              <a:rPr lang="en-US" sz="4876" i="true">
                <a:solidFill>
                  <a:srgbClr val="FFFFFF"/>
                </a:solidFill>
                <a:latin typeface="Libra Serif Modern Italics"/>
                <a:ea typeface="Libra Serif Modern Italics"/>
                <a:cs typeface="Libra Serif Modern Italics"/>
                <a:sym typeface="Libra Serif Modern Italics"/>
              </a:rPr>
              <a:t>3.2</a:t>
            </a:r>
            <a:r>
              <a:rPr lang="en-US" sz="4876" i="true">
                <a:solidFill>
                  <a:srgbClr val="FFFFFF"/>
                </a:solidFill>
                <a:latin typeface="Libra Serif Modern Italics"/>
                <a:ea typeface="Libra Serif Modern Italics"/>
                <a:cs typeface="Libra Serif Modern Italics"/>
                <a:sym typeface="Libra Serif Modern Italics"/>
              </a:rPr>
              <a:t>. Đầu ra của phương pháp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30411" y="1660816"/>
            <a:ext cx="11232271" cy="6383490"/>
          </a:xfrm>
          <a:custGeom>
            <a:avLst/>
            <a:gdLst/>
            <a:ahLst/>
            <a:cxnLst/>
            <a:rect r="r" b="b" t="t" l="l"/>
            <a:pathLst>
              <a:path h="6383490" w="11232271">
                <a:moveTo>
                  <a:pt x="0" y="0"/>
                </a:moveTo>
                <a:lnTo>
                  <a:pt x="11232270" y="0"/>
                </a:lnTo>
                <a:lnTo>
                  <a:pt x="11232270" y="6383490"/>
                </a:lnTo>
                <a:lnTo>
                  <a:pt x="0" y="6383490"/>
                </a:lnTo>
                <a:lnTo>
                  <a:pt x="0" y="0"/>
                </a:lnTo>
                <a:close/>
              </a:path>
            </a:pathLst>
          </a:custGeom>
          <a:blipFill>
            <a:blip r:embed="rId2"/>
            <a:stretch>
              <a:fillRect l="0" t="-1054" r="0" b="-1054"/>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32994" y="3377372"/>
            <a:ext cx="6149750" cy="1839132"/>
          </a:xfrm>
          <a:custGeom>
            <a:avLst/>
            <a:gdLst/>
            <a:ahLst/>
            <a:cxnLst/>
            <a:rect r="r" b="b" t="t" l="l"/>
            <a:pathLst>
              <a:path h="1839132" w="6149750">
                <a:moveTo>
                  <a:pt x="0" y="0"/>
                </a:moveTo>
                <a:lnTo>
                  <a:pt x="6149751" y="0"/>
                </a:lnTo>
                <a:lnTo>
                  <a:pt x="6149751" y="1839133"/>
                </a:lnTo>
                <a:lnTo>
                  <a:pt x="0" y="1839133"/>
                </a:lnTo>
                <a:lnTo>
                  <a:pt x="0" y="0"/>
                </a:lnTo>
                <a:close/>
              </a:path>
            </a:pathLst>
          </a:custGeom>
          <a:blipFill>
            <a:blip r:embed="rId4"/>
            <a:stretch>
              <a:fillRect l="0" t="0" r="-22201" b="0"/>
            </a:stretch>
          </a:blipFill>
        </p:spPr>
      </p:sp>
      <p:sp>
        <p:nvSpPr>
          <p:cNvPr name="TextBox 4" id="4"/>
          <p:cNvSpPr txBox="true"/>
          <p:nvPr/>
        </p:nvSpPr>
        <p:spPr>
          <a:xfrm rot="0">
            <a:off x="1447693" y="2345477"/>
            <a:ext cx="14520352" cy="611632"/>
          </a:xfrm>
          <a:prstGeom prst="rect">
            <a:avLst/>
          </a:prstGeom>
        </p:spPr>
        <p:txBody>
          <a:bodyPr anchor="t" rtlCol="false" tIns="0" lIns="0" bIns="0" rIns="0">
            <a:spAutoFit/>
          </a:bodyPr>
          <a:lstStyle/>
          <a:p>
            <a:pPr algn="l">
              <a:lnSpc>
                <a:spcPts val="5024"/>
              </a:lnSpc>
            </a:pPr>
            <a:r>
              <a:rPr lang="en-US" sz="3200">
                <a:solidFill>
                  <a:srgbClr val="FFFFFF"/>
                </a:solidFill>
                <a:latin typeface="Libra Serif Modern"/>
                <a:ea typeface="Libra Serif Modern"/>
                <a:cs typeface="Libra Serif Modern"/>
                <a:sym typeface="Libra Serif Modern"/>
              </a:rPr>
              <a:t>* Mục tiêu là xác định chính sách tối ưu π∗ sao cho tối đa hóa phần thưởng kỳ vọng J(θ):</a:t>
            </a:r>
          </a:p>
        </p:txBody>
      </p:sp>
      <p:sp>
        <p:nvSpPr>
          <p:cNvPr name="TextBox 5" id="5"/>
          <p:cNvSpPr txBox="true"/>
          <p:nvPr/>
        </p:nvSpPr>
        <p:spPr>
          <a:xfrm rot="0">
            <a:off x="1877059" y="5503418"/>
            <a:ext cx="13949299" cy="3754882"/>
          </a:xfrm>
          <a:prstGeom prst="rect">
            <a:avLst/>
          </a:prstGeom>
        </p:spPr>
        <p:txBody>
          <a:bodyPr anchor="t" rtlCol="false" tIns="0" lIns="0" bIns="0" rIns="0">
            <a:spAutoFit/>
          </a:bodyPr>
          <a:lstStyle/>
          <a:p>
            <a:pPr algn="l">
              <a:lnSpc>
                <a:spcPts val="5024"/>
              </a:lnSpc>
              <a:spcBef>
                <a:spcPct val="0"/>
              </a:spcBef>
            </a:pPr>
            <a:r>
              <a:rPr lang="en-US" sz="3200">
                <a:solidFill>
                  <a:srgbClr val="FFFFFF"/>
                </a:solidFill>
                <a:latin typeface="Libra Serif Modern"/>
                <a:ea typeface="Libra Serif Modern"/>
                <a:cs typeface="Libra Serif Modern"/>
                <a:sym typeface="Libra Serif Modern"/>
              </a:rPr>
              <a:t>trong đó:</a:t>
            </a:r>
          </a:p>
          <a:p>
            <a:pPr algn="l">
              <a:lnSpc>
                <a:spcPts val="5024"/>
              </a:lnSpc>
              <a:spcBef>
                <a:spcPct val="0"/>
              </a:spcBef>
            </a:pPr>
            <a:r>
              <a:rPr lang="en-US" sz="3200">
                <a:solidFill>
                  <a:srgbClr val="FFFFFF"/>
                </a:solidFill>
                <a:latin typeface="Libra Serif Modern"/>
                <a:ea typeface="Libra Serif Modern"/>
                <a:cs typeface="Libra Serif Modern"/>
                <a:sym typeface="Libra Serif Modern"/>
              </a:rPr>
              <a:t> • θ đại diện cho các tham số điều chỉnh mạng chính sách.</a:t>
            </a:r>
          </a:p>
          <a:p>
            <a:pPr algn="l">
              <a:lnSpc>
                <a:spcPts val="5024"/>
              </a:lnSpc>
              <a:spcBef>
                <a:spcPct val="0"/>
              </a:spcBef>
            </a:pPr>
            <a:r>
              <a:rPr lang="en-US" sz="3200">
                <a:solidFill>
                  <a:srgbClr val="FFFFFF"/>
                </a:solidFill>
                <a:latin typeface="Libra Serif Modern"/>
                <a:ea typeface="Libra Serif Modern"/>
                <a:cs typeface="Libra Serif Modern"/>
                <a:sym typeface="Libra Serif Modern"/>
              </a:rPr>
              <a:t> • πθ là chính sách được xác định bởi các tham số θ.</a:t>
            </a:r>
          </a:p>
          <a:p>
            <a:pPr algn="l">
              <a:lnSpc>
                <a:spcPts val="5024"/>
              </a:lnSpc>
              <a:spcBef>
                <a:spcPct val="0"/>
              </a:spcBef>
            </a:pPr>
            <a:r>
              <a:rPr lang="en-US" sz="3200">
                <a:solidFill>
                  <a:srgbClr val="FFFFFF"/>
                </a:solidFill>
                <a:latin typeface="Libra Serif Modern"/>
                <a:ea typeface="Libra Serif Modern"/>
                <a:cs typeface="Libra Serif Modern"/>
                <a:sym typeface="Libra Serif Modern"/>
              </a:rPr>
              <a:t> • τ = (s0, a0, s1, a1, …, sT, aT)  chuỗi các trạng thái và hành động từ trạng thái ban đầu đến trạng thái kết thúc.</a:t>
            </a:r>
          </a:p>
          <a:p>
            <a:pPr algn="l">
              <a:lnSpc>
                <a:spcPts val="5024"/>
              </a:lnSpc>
              <a:spcBef>
                <a:spcPct val="0"/>
              </a:spcBef>
            </a:pPr>
            <a:r>
              <a:rPr lang="en-US" sz="3200">
                <a:solidFill>
                  <a:srgbClr val="FFFFFF"/>
                </a:solidFill>
                <a:latin typeface="Libra Serif Modern"/>
                <a:ea typeface="Libra Serif Modern"/>
                <a:cs typeface="Libra Serif Modern"/>
                <a:sym typeface="Libra Serif Modern"/>
              </a:rPr>
              <a:t> • R(τ) là phần thưởng tích lũy tương ứng </a:t>
            </a:r>
          </a:p>
        </p:txBody>
      </p:sp>
      <p:sp>
        <p:nvSpPr>
          <p:cNvPr name="TextBox 6" id="6"/>
          <p:cNvSpPr txBox="true"/>
          <p:nvPr/>
        </p:nvSpPr>
        <p:spPr>
          <a:xfrm rot="0">
            <a:off x="1447693" y="210439"/>
            <a:ext cx="4658692" cy="1046416"/>
          </a:xfrm>
          <a:prstGeom prst="rect">
            <a:avLst/>
          </a:prstGeom>
        </p:spPr>
        <p:txBody>
          <a:bodyPr anchor="t" rtlCol="false" tIns="0" lIns="0" bIns="0" rIns="0">
            <a:spAutoFit/>
          </a:bodyPr>
          <a:lstStyle/>
          <a:p>
            <a:pPr algn="ctr">
              <a:lnSpc>
                <a:spcPts val="8478"/>
              </a:lnSpc>
              <a:spcBef>
                <a:spcPct val="0"/>
              </a:spcBef>
            </a:pPr>
            <a:r>
              <a:rPr lang="en-US" b="true" sz="5400">
                <a:solidFill>
                  <a:srgbClr val="FFFFFF"/>
                </a:solidFill>
                <a:latin typeface="Libra Serif Modern Bold"/>
                <a:ea typeface="Libra Serif Modern Bold"/>
                <a:cs typeface="Libra Serif Modern Bold"/>
                <a:sym typeface="Libra Serif Modern Bold"/>
              </a:rPr>
              <a:t>3. Phương pháp</a:t>
            </a:r>
          </a:p>
        </p:txBody>
      </p:sp>
      <p:sp>
        <p:nvSpPr>
          <p:cNvPr name="TextBox 7" id="7"/>
          <p:cNvSpPr txBox="true"/>
          <p:nvPr/>
        </p:nvSpPr>
        <p:spPr>
          <a:xfrm rot="0">
            <a:off x="1447693" y="1303043"/>
            <a:ext cx="7539593" cy="940517"/>
          </a:xfrm>
          <a:prstGeom prst="rect">
            <a:avLst/>
          </a:prstGeom>
        </p:spPr>
        <p:txBody>
          <a:bodyPr anchor="t" rtlCol="false" tIns="0" lIns="0" bIns="0" rIns="0">
            <a:spAutoFit/>
          </a:bodyPr>
          <a:lstStyle/>
          <a:p>
            <a:pPr algn="l">
              <a:lnSpc>
                <a:spcPts val="7656"/>
              </a:lnSpc>
              <a:spcBef>
                <a:spcPct val="0"/>
              </a:spcBef>
            </a:pPr>
            <a:r>
              <a:rPr lang="en-US" sz="4876" i="true">
                <a:solidFill>
                  <a:srgbClr val="FFFFFF"/>
                </a:solidFill>
                <a:latin typeface="Libra Serif Modern Italics"/>
                <a:ea typeface="Libra Serif Modern Italics"/>
                <a:cs typeface="Libra Serif Modern Italics"/>
                <a:sym typeface="Libra Serif Modern Italics"/>
              </a:rPr>
              <a:t>3.3 Tối ưu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79333" y="2994112"/>
            <a:ext cx="8731831" cy="1182181"/>
          </a:xfrm>
          <a:custGeom>
            <a:avLst/>
            <a:gdLst/>
            <a:ahLst/>
            <a:cxnLst/>
            <a:rect r="r" b="b" t="t" l="l"/>
            <a:pathLst>
              <a:path h="1182181" w="8731831">
                <a:moveTo>
                  <a:pt x="0" y="0"/>
                </a:moveTo>
                <a:lnTo>
                  <a:pt x="8731830" y="0"/>
                </a:lnTo>
                <a:lnTo>
                  <a:pt x="8731830" y="1182180"/>
                </a:lnTo>
                <a:lnTo>
                  <a:pt x="0" y="1182180"/>
                </a:lnTo>
                <a:lnTo>
                  <a:pt x="0" y="0"/>
                </a:lnTo>
                <a:close/>
              </a:path>
            </a:pathLst>
          </a:custGeom>
          <a:blipFill>
            <a:blip r:embed="rId4"/>
            <a:stretch>
              <a:fillRect l="0" t="-23997" r="-866" b="-22397"/>
            </a:stretch>
          </a:blipFill>
        </p:spPr>
      </p:sp>
      <p:sp>
        <p:nvSpPr>
          <p:cNvPr name="Freeform 4" id="4"/>
          <p:cNvSpPr/>
          <p:nvPr/>
        </p:nvSpPr>
        <p:spPr>
          <a:xfrm flipH="false" flipV="false" rot="0">
            <a:off x="4079333" y="7833674"/>
            <a:ext cx="8877758" cy="1139026"/>
          </a:xfrm>
          <a:custGeom>
            <a:avLst/>
            <a:gdLst/>
            <a:ahLst/>
            <a:cxnLst/>
            <a:rect r="r" b="b" t="t" l="l"/>
            <a:pathLst>
              <a:path h="1139026" w="8877758">
                <a:moveTo>
                  <a:pt x="0" y="0"/>
                </a:moveTo>
                <a:lnTo>
                  <a:pt x="8877758" y="0"/>
                </a:lnTo>
                <a:lnTo>
                  <a:pt x="8877758" y="1139026"/>
                </a:lnTo>
                <a:lnTo>
                  <a:pt x="0" y="1139026"/>
                </a:lnTo>
                <a:lnTo>
                  <a:pt x="0" y="0"/>
                </a:lnTo>
                <a:close/>
              </a:path>
            </a:pathLst>
          </a:custGeom>
          <a:blipFill>
            <a:blip r:embed="rId5"/>
            <a:stretch>
              <a:fillRect l="0" t="-9287" r="0" b="-9287"/>
            </a:stretch>
          </a:blipFill>
        </p:spPr>
      </p:sp>
      <p:sp>
        <p:nvSpPr>
          <p:cNvPr name="TextBox 5" id="5"/>
          <p:cNvSpPr txBox="true"/>
          <p:nvPr/>
        </p:nvSpPr>
        <p:spPr>
          <a:xfrm rot="0">
            <a:off x="1541209" y="1924050"/>
            <a:ext cx="12212956" cy="611632"/>
          </a:xfrm>
          <a:prstGeom prst="rect">
            <a:avLst/>
          </a:prstGeom>
        </p:spPr>
        <p:txBody>
          <a:bodyPr anchor="t" rtlCol="false" tIns="0" lIns="0" bIns="0" rIns="0">
            <a:spAutoFit/>
          </a:bodyPr>
          <a:lstStyle/>
          <a:p>
            <a:pPr algn="l">
              <a:lnSpc>
                <a:spcPts val="5024"/>
              </a:lnSpc>
              <a:spcBef>
                <a:spcPct val="0"/>
              </a:spcBef>
            </a:pPr>
            <a:r>
              <a:rPr lang="en-US" sz="3200">
                <a:solidFill>
                  <a:srgbClr val="FFFFFF"/>
                </a:solidFill>
                <a:latin typeface="Libra Serif Modern"/>
                <a:ea typeface="Libra Serif Modern"/>
                <a:cs typeface="Libra Serif Modern"/>
                <a:sym typeface="Libra Serif Modern"/>
              </a:rPr>
              <a:t>* </a:t>
            </a:r>
            <a:r>
              <a:rPr lang="en-US" sz="3200">
                <a:solidFill>
                  <a:srgbClr val="FFFFFF"/>
                </a:solidFill>
                <a:latin typeface="Libra Serif Modern"/>
                <a:ea typeface="Libra Serif Modern"/>
                <a:cs typeface="Libra Serif Modern"/>
                <a:sym typeface="Libra Serif Modern"/>
              </a:rPr>
              <a:t>Để cập nhật tham số θ, gradient  của kỳ vọng phần thưởng được sử dụng:</a:t>
            </a:r>
          </a:p>
        </p:txBody>
      </p:sp>
      <p:sp>
        <p:nvSpPr>
          <p:cNvPr name="TextBox 6" id="6"/>
          <p:cNvSpPr txBox="true"/>
          <p:nvPr/>
        </p:nvSpPr>
        <p:spPr>
          <a:xfrm rot="0">
            <a:off x="1541209" y="4476002"/>
            <a:ext cx="15205582" cy="1868932"/>
          </a:xfrm>
          <a:prstGeom prst="rect">
            <a:avLst/>
          </a:prstGeom>
        </p:spPr>
        <p:txBody>
          <a:bodyPr anchor="t" rtlCol="false" tIns="0" lIns="0" bIns="0" rIns="0">
            <a:spAutoFit/>
          </a:bodyPr>
          <a:lstStyle/>
          <a:p>
            <a:pPr algn="l">
              <a:lnSpc>
                <a:spcPts val="5024"/>
              </a:lnSpc>
            </a:pPr>
            <a:r>
              <a:rPr lang="en-US" sz="3200">
                <a:solidFill>
                  <a:srgbClr val="FFFFFF"/>
                </a:solidFill>
                <a:latin typeface="Libra Serif Modern"/>
                <a:ea typeface="Libra Serif Modern"/>
                <a:cs typeface="Libra Serif Modern"/>
                <a:sym typeface="Libra Serif Modern"/>
              </a:rPr>
              <a:t>trong đó:</a:t>
            </a:r>
          </a:p>
          <a:p>
            <a:pPr algn="l"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π(a|s; θ) biểu diễn hàm chính sách ánh xạ trạng thái s thành một phân phối xác suất trên các hành động a.</a:t>
            </a:r>
          </a:p>
        </p:txBody>
      </p:sp>
      <p:sp>
        <p:nvSpPr>
          <p:cNvPr name="TextBox 7" id="7"/>
          <p:cNvSpPr txBox="true"/>
          <p:nvPr/>
        </p:nvSpPr>
        <p:spPr>
          <a:xfrm rot="0">
            <a:off x="1541209" y="6640209"/>
            <a:ext cx="13118663"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 </a:t>
            </a:r>
            <a:r>
              <a:rPr lang="en-US" sz="3200">
                <a:solidFill>
                  <a:srgbClr val="FFFFFF"/>
                </a:solidFill>
                <a:latin typeface="Libra Serif Modern"/>
                <a:ea typeface="Libra Serif Modern"/>
                <a:cs typeface="Libra Serif Modern"/>
                <a:sym typeface="Libra Serif Modern"/>
              </a:rPr>
              <a:t>Tham số θ được cập nhật thông qua phương pháp gradient acsen theo gradient,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80930" y="4114800"/>
            <a:ext cx="3736588" cy="2519366"/>
          </a:xfrm>
          <a:custGeom>
            <a:avLst/>
            <a:gdLst/>
            <a:ahLst/>
            <a:cxnLst/>
            <a:rect r="r" b="b" t="t" l="l"/>
            <a:pathLst>
              <a:path h="2519366" w="3736588">
                <a:moveTo>
                  <a:pt x="0" y="0"/>
                </a:moveTo>
                <a:lnTo>
                  <a:pt x="3736588" y="0"/>
                </a:lnTo>
                <a:lnTo>
                  <a:pt x="3736588" y="2519366"/>
                </a:lnTo>
                <a:lnTo>
                  <a:pt x="0" y="2519366"/>
                </a:lnTo>
                <a:lnTo>
                  <a:pt x="0" y="0"/>
                </a:lnTo>
                <a:close/>
              </a:path>
            </a:pathLst>
          </a:custGeom>
          <a:blipFill>
            <a:blip r:embed="rId4"/>
            <a:stretch>
              <a:fillRect l="0" t="0" r="0" b="0"/>
            </a:stretch>
          </a:blipFill>
        </p:spPr>
      </p:sp>
      <p:sp>
        <p:nvSpPr>
          <p:cNvPr name="Freeform 4" id="4"/>
          <p:cNvSpPr/>
          <p:nvPr/>
        </p:nvSpPr>
        <p:spPr>
          <a:xfrm flipH="false" flipV="false" rot="0">
            <a:off x="10172828" y="4114800"/>
            <a:ext cx="3630055" cy="2519366"/>
          </a:xfrm>
          <a:custGeom>
            <a:avLst/>
            <a:gdLst/>
            <a:ahLst/>
            <a:cxnLst/>
            <a:rect r="r" b="b" t="t" l="l"/>
            <a:pathLst>
              <a:path h="2519366" w="3630055">
                <a:moveTo>
                  <a:pt x="0" y="0"/>
                </a:moveTo>
                <a:lnTo>
                  <a:pt x="3630055" y="0"/>
                </a:lnTo>
                <a:lnTo>
                  <a:pt x="3630055" y="2519366"/>
                </a:lnTo>
                <a:lnTo>
                  <a:pt x="0" y="2519366"/>
                </a:lnTo>
                <a:lnTo>
                  <a:pt x="0" y="0"/>
                </a:lnTo>
                <a:close/>
              </a:path>
            </a:pathLst>
          </a:custGeom>
          <a:blipFill>
            <a:blip r:embed="rId5"/>
            <a:stretch>
              <a:fillRect l="0" t="0" r="0" b="0"/>
            </a:stretch>
          </a:blipFill>
        </p:spPr>
      </p:sp>
      <p:sp>
        <p:nvSpPr>
          <p:cNvPr name="TextBox 5" id="5"/>
          <p:cNvSpPr txBox="true"/>
          <p:nvPr/>
        </p:nvSpPr>
        <p:spPr>
          <a:xfrm rot="0">
            <a:off x="746219" y="2731120"/>
            <a:ext cx="14871595" cy="765812"/>
          </a:xfrm>
          <a:prstGeom prst="rect">
            <a:avLst/>
          </a:prstGeom>
        </p:spPr>
        <p:txBody>
          <a:bodyPr anchor="t" rtlCol="false" tIns="0" lIns="0" bIns="0" rIns="0">
            <a:spAutoFit/>
          </a:bodyPr>
          <a:lstStyle/>
          <a:p>
            <a:pPr algn="l" marL="1101145" indent="-550573" lvl="1">
              <a:lnSpc>
                <a:spcPts val="5865"/>
              </a:lnSpc>
              <a:buFont typeface="Arial"/>
              <a:buChar char="•"/>
            </a:pPr>
            <a:r>
              <a:rPr lang="en-US" sz="5100">
                <a:solidFill>
                  <a:srgbClr val="FFFFFF"/>
                </a:solidFill>
                <a:latin typeface="Crimson Pro"/>
                <a:ea typeface="Crimson Pro"/>
                <a:cs typeface="Crimson Pro"/>
                <a:sym typeface="Crimson Pro"/>
              </a:rPr>
              <a:t>2 thành phần chính: Selector Agent và Executor LLM</a:t>
            </a:r>
          </a:p>
        </p:txBody>
      </p:sp>
      <p:sp>
        <p:nvSpPr>
          <p:cNvPr name="TextBox 6" id="6"/>
          <p:cNvSpPr txBox="true"/>
          <p:nvPr/>
        </p:nvSpPr>
        <p:spPr>
          <a:xfrm rot="0">
            <a:off x="746219" y="6991845"/>
            <a:ext cx="14871595" cy="1979676"/>
          </a:xfrm>
          <a:prstGeom prst="rect">
            <a:avLst/>
          </a:prstGeom>
        </p:spPr>
        <p:txBody>
          <a:bodyPr anchor="t" rtlCol="false" tIns="0" lIns="0" bIns="0" rIns="0">
            <a:spAutoFit/>
          </a:bodyPr>
          <a:lstStyle/>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Mục tiêu: tối ưu prompt, sinh dữ liệu tổng hợp chất lượng</a:t>
            </a:r>
          </a:p>
        </p:txBody>
      </p:sp>
      <p:sp>
        <p:nvSpPr>
          <p:cNvPr name="TextBox 7" id="7"/>
          <p:cNvSpPr txBox="true"/>
          <p:nvPr/>
        </p:nvSpPr>
        <p:spPr>
          <a:xfrm rot="0">
            <a:off x="1447693" y="423144"/>
            <a:ext cx="4658692" cy="1046416"/>
          </a:xfrm>
          <a:prstGeom prst="rect">
            <a:avLst/>
          </a:prstGeom>
        </p:spPr>
        <p:txBody>
          <a:bodyPr anchor="t" rtlCol="false" tIns="0" lIns="0" bIns="0" rIns="0">
            <a:spAutoFit/>
          </a:bodyPr>
          <a:lstStyle/>
          <a:p>
            <a:pPr algn="ctr">
              <a:lnSpc>
                <a:spcPts val="8478"/>
              </a:lnSpc>
              <a:spcBef>
                <a:spcPct val="0"/>
              </a:spcBef>
            </a:pPr>
            <a:r>
              <a:rPr lang="en-US" b="true" sz="5400">
                <a:solidFill>
                  <a:srgbClr val="FFFFFF"/>
                </a:solidFill>
                <a:latin typeface="Libra Serif Modern Bold"/>
                <a:ea typeface="Libra Serif Modern Bold"/>
                <a:cs typeface="Libra Serif Modern Bold"/>
                <a:sym typeface="Libra Serif Modern Bold"/>
              </a:rPr>
              <a:t>3. Phương pháp</a:t>
            </a:r>
          </a:p>
        </p:txBody>
      </p:sp>
      <p:sp>
        <p:nvSpPr>
          <p:cNvPr name="TextBox 8" id="8"/>
          <p:cNvSpPr txBox="true"/>
          <p:nvPr/>
        </p:nvSpPr>
        <p:spPr>
          <a:xfrm rot="0">
            <a:off x="1447693" y="1515747"/>
            <a:ext cx="7539593" cy="940517"/>
          </a:xfrm>
          <a:prstGeom prst="rect">
            <a:avLst/>
          </a:prstGeom>
        </p:spPr>
        <p:txBody>
          <a:bodyPr anchor="t" rtlCol="false" tIns="0" lIns="0" bIns="0" rIns="0">
            <a:spAutoFit/>
          </a:bodyPr>
          <a:lstStyle/>
          <a:p>
            <a:pPr algn="l">
              <a:lnSpc>
                <a:spcPts val="7656"/>
              </a:lnSpc>
              <a:spcBef>
                <a:spcPct val="0"/>
              </a:spcBef>
            </a:pPr>
            <a:r>
              <a:rPr lang="en-US" sz="4876" i="true">
                <a:solidFill>
                  <a:srgbClr val="FFFFFF"/>
                </a:solidFill>
                <a:latin typeface="Libra Serif Modern Italics"/>
                <a:ea typeface="Libra Serif Modern Italics"/>
                <a:cs typeface="Libra Serif Modern Italics"/>
                <a:sym typeface="Libra Serif Modern Italics"/>
              </a:rPr>
              <a:t>3.4 Môi trường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9657" y="5147501"/>
            <a:ext cx="8221599" cy="4110799"/>
          </a:xfrm>
          <a:custGeom>
            <a:avLst/>
            <a:gdLst/>
            <a:ahLst/>
            <a:cxnLst/>
            <a:rect r="r" b="b" t="t" l="l"/>
            <a:pathLst>
              <a:path h="4110799" w="8221599">
                <a:moveTo>
                  <a:pt x="0" y="0"/>
                </a:moveTo>
                <a:lnTo>
                  <a:pt x="8221599" y="0"/>
                </a:lnTo>
                <a:lnTo>
                  <a:pt x="8221599" y="4110799"/>
                </a:lnTo>
                <a:lnTo>
                  <a:pt x="0" y="4110799"/>
                </a:lnTo>
                <a:lnTo>
                  <a:pt x="0" y="0"/>
                </a:lnTo>
                <a:close/>
              </a:path>
            </a:pathLst>
          </a:custGeom>
          <a:blipFill>
            <a:blip r:embed="rId4"/>
            <a:stretch>
              <a:fillRect l="0" t="0" r="0" b="0"/>
            </a:stretch>
          </a:blipFill>
        </p:spPr>
      </p:sp>
      <p:sp>
        <p:nvSpPr>
          <p:cNvPr name="TextBox 4" id="4"/>
          <p:cNvSpPr txBox="true"/>
          <p:nvPr/>
        </p:nvSpPr>
        <p:spPr>
          <a:xfrm rot="0">
            <a:off x="1452398" y="819150"/>
            <a:ext cx="12811319" cy="980649"/>
          </a:xfrm>
          <a:prstGeom prst="rect">
            <a:avLst/>
          </a:prstGeom>
        </p:spPr>
        <p:txBody>
          <a:bodyPr anchor="t" rtlCol="false" tIns="0" lIns="0" bIns="0" rIns="0">
            <a:spAutoFit/>
          </a:bodyPr>
          <a:lstStyle/>
          <a:p>
            <a:pPr algn="l">
              <a:lnSpc>
                <a:spcPts val="7970"/>
              </a:lnSpc>
              <a:spcBef>
                <a:spcPct val="0"/>
              </a:spcBef>
            </a:pPr>
            <a:r>
              <a:rPr lang="en-US" sz="5076">
                <a:solidFill>
                  <a:srgbClr val="FFFFFF"/>
                </a:solidFill>
                <a:latin typeface="Libra Serif Modern"/>
                <a:ea typeface="Libra Serif Modern"/>
                <a:cs typeface="Libra Serif Modern"/>
                <a:sym typeface="Libra Serif Modern"/>
              </a:rPr>
              <a:t> Selector Agent</a:t>
            </a:r>
          </a:p>
        </p:txBody>
      </p:sp>
      <p:sp>
        <p:nvSpPr>
          <p:cNvPr name="TextBox 5" id="5"/>
          <p:cNvSpPr txBox="true"/>
          <p:nvPr/>
        </p:nvSpPr>
        <p:spPr>
          <a:xfrm rot="0">
            <a:off x="1028700" y="2218218"/>
            <a:ext cx="14000611" cy="765812"/>
          </a:xfrm>
          <a:prstGeom prst="rect">
            <a:avLst/>
          </a:prstGeom>
        </p:spPr>
        <p:txBody>
          <a:bodyPr anchor="t" rtlCol="false" tIns="0" lIns="0" bIns="0" rIns="0">
            <a:spAutoFit/>
          </a:bodyPr>
          <a:lstStyle/>
          <a:p>
            <a:pPr algn="l" marL="1101145" indent="-550573" lvl="1">
              <a:lnSpc>
                <a:spcPts val="5865"/>
              </a:lnSpc>
              <a:buFont typeface="Arial"/>
              <a:buChar char="•"/>
            </a:pPr>
            <a:r>
              <a:rPr lang="en-US" sz="5100">
                <a:solidFill>
                  <a:srgbClr val="FFFFFF"/>
                </a:solidFill>
                <a:latin typeface="Crimson Pro"/>
                <a:ea typeface="Crimson Pro"/>
                <a:cs typeface="Crimson Pro"/>
                <a:sym typeface="Crimson Pro"/>
              </a:rPr>
              <a:t>Chức năng: Chọn từ khóa tối ưu để tạo prompt</a:t>
            </a:r>
          </a:p>
        </p:txBody>
      </p:sp>
      <p:sp>
        <p:nvSpPr>
          <p:cNvPr name="TextBox 6" id="6"/>
          <p:cNvSpPr txBox="true"/>
          <p:nvPr/>
        </p:nvSpPr>
        <p:spPr>
          <a:xfrm rot="0">
            <a:off x="1028700" y="3449492"/>
            <a:ext cx="14515356" cy="1979676"/>
          </a:xfrm>
          <a:prstGeom prst="rect">
            <a:avLst/>
          </a:prstGeom>
        </p:spPr>
        <p:txBody>
          <a:bodyPr anchor="t" rtlCol="false" tIns="0" lIns="0" bIns="0" rIns="0">
            <a:spAutoFit/>
          </a:bodyPr>
          <a:lstStyle/>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Huấn luyện: sử dụng Reinforce Algorithm (học tăng cường).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52627" y="3842304"/>
            <a:ext cx="6442526" cy="4050738"/>
          </a:xfrm>
          <a:custGeom>
            <a:avLst/>
            <a:gdLst/>
            <a:ahLst/>
            <a:cxnLst/>
            <a:rect r="r" b="b" t="t" l="l"/>
            <a:pathLst>
              <a:path h="4050738" w="6442526">
                <a:moveTo>
                  <a:pt x="0" y="0"/>
                </a:moveTo>
                <a:lnTo>
                  <a:pt x="6442525" y="0"/>
                </a:lnTo>
                <a:lnTo>
                  <a:pt x="6442525" y="4050737"/>
                </a:lnTo>
                <a:lnTo>
                  <a:pt x="0" y="4050737"/>
                </a:lnTo>
                <a:lnTo>
                  <a:pt x="0" y="0"/>
                </a:lnTo>
                <a:close/>
              </a:path>
            </a:pathLst>
          </a:custGeom>
          <a:blipFill>
            <a:blip r:embed="rId4"/>
            <a:stretch>
              <a:fillRect l="0" t="0" r="0" b="0"/>
            </a:stretch>
          </a:blipFill>
        </p:spPr>
      </p:sp>
      <p:sp>
        <p:nvSpPr>
          <p:cNvPr name="TextBox 4" id="4"/>
          <p:cNvSpPr txBox="true"/>
          <p:nvPr/>
        </p:nvSpPr>
        <p:spPr>
          <a:xfrm rot="0">
            <a:off x="1435026" y="1071508"/>
            <a:ext cx="12811319" cy="980649"/>
          </a:xfrm>
          <a:prstGeom prst="rect">
            <a:avLst/>
          </a:prstGeom>
        </p:spPr>
        <p:txBody>
          <a:bodyPr anchor="t" rtlCol="false" tIns="0" lIns="0" bIns="0" rIns="0">
            <a:spAutoFit/>
          </a:bodyPr>
          <a:lstStyle/>
          <a:p>
            <a:pPr algn="l">
              <a:lnSpc>
                <a:spcPts val="7970"/>
              </a:lnSpc>
              <a:spcBef>
                <a:spcPct val="0"/>
              </a:spcBef>
            </a:pPr>
            <a:r>
              <a:rPr lang="en-US" sz="5076">
                <a:solidFill>
                  <a:srgbClr val="FFFFFF"/>
                </a:solidFill>
                <a:latin typeface="Libra Serif Modern"/>
                <a:ea typeface="Libra Serif Modern"/>
                <a:cs typeface="Libra Serif Modern"/>
                <a:sym typeface="Libra Serif Modern"/>
              </a:rPr>
              <a:t>Executor LLM</a:t>
            </a:r>
          </a:p>
        </p:txBody>
      </p:sp>
      <p:sp>
        <p:nvSpPr>
          <p:cNvPr name="TextBox 5" id="5"/>
          <p:cNvSpPr txBox="true"/>
          <p:nvPr/>
        </p:nvSpPr>
        <p:spPr>
          <a:xfrm rot="0">
            <a:off x="1028700" y="2319283"/>
            <a:ext cx="14000611" cy="765812"/>
          </a:xfrm>
          <a:prstGeom prst="rect">
            <a:avLst/>
          </a:prstGeom>
        </p:spPr>
        <p:txBody>
          <a:bodyPr anchor="t" rtlCol="false" tIns="0" lIns="0" bIns="0" rIns="0">
            <a:spAutoFit/>
          </a:bodyPr>
          <a:lstStyle/>
          <a:p>
            <a:pPr algn="l" marL="1101145" indent="-550573" lvl="1">
              <a:lnSpc>
                <a:spcPts val="5865"/>
              </a:lnSpc>
              <a:buFont typeface="Arial"/>
              <a:buChar char="•"/>
            </a:pPr>
            <a:r>
              <a:rPr lang="en-US" sz="5100">
                <a:solidFill>
                  <a:srgbClr val="FFFFFF"/>
                </a:solidFill>
                <a:latin typeface="Crimson Pro"/>
                <a:ea typeface="Crimson Pro"/>
                <a:cs typeface="Crimson Pro"/>
                <a:sym typeface="Crimson Pro"/>
              </a:rPr>
              <a:t>Mô hình: ChatGPT (gpt-3.5-turbo)</a:t>
            </a:r>
          </a:p>
        </p:txBody>
      </p:sp>
      <p:sp>
        <p:nvSpPr>
          <p:cNvPr name="TextBox 6" id="6"/>
          <p:cNvSpPr txBox="true"/>
          <p:nvPr/>
        </p:nvSpPr>
        <p:spPr>
          <a:xfrm rot="0">
            <a:off x="1166890" y="8035916"/>
            <a:ext cx="14515356" cy="970026"/>
          </a:xfrm>
          <a:prstGeom prst="rect">
            <a:avLst/>
          </a:prstGeom>
        </p:spPr>
        <p:txBody>
          <a:bodyPr anchor="t" rtlCol="false" tIns="0" lIns="0" bIns="0" rIns="0">
            <a:spAutoFit/>
          </a:bodyPr>
          <a:lstStyle/>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Nhiệm vụ: sinh dữ liệu tổng hợp từ prompt đã chọn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50623" y="411452"/>
            <a:ext cx="12901436" cy="9401921"/>
          </a:xfrm>
          <a:custGeom>
            <a:avLst/>
            <a:gdLst/>
            <a:ahLst/>
            <a:cxnLst/>
            <a:rect r="r" b="b" t="t" l="l"/>
            <a:pathLst>
              <a:path h="9401921" w="12901436">
                <a:moveTo>
                  <a:pt x="0" y="0"/>
                </a:moveTo>
                <a:lnTo>
                  <a:pt x="12901436" y="0"/>
                </a:lnTo>
                <a:lnTo>
                  <a:pt x="12901436" y="9401921"/>
                </a:lnTo>
                <a:lnTo>
                  <a:pt x="0" y="9401921"/>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40245" y="1267462"/>
            <a:ext cx="14807509" cy="7052076"/>
          </a:xfrm>
          <a:custGeom>
            <a:avLst/>
            <a:gdLst/>
            <a:ahLst/>
            <a:cxnLst/>
            <a:rect r="r" b="b" t="t" l="l"/>
            <a:pathLst>
              <a:path h="7052076" w="14807509">
                <a:moveTo>
                  <a:pt x="0" y="0"/>
                </a:moveTo>
                <a:lnTo>
                  <a:pt x="14807510" y="0"/>
                </a:lnTo>
                <a:lnTo>
                  <a:pt x="14807510" y="7052076"/>
                </a:lnTo>
                <a:lnTo>
                  <a:pt x="0" y="7052076"/>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2473" y="5859993"/>
            <a:ext cx="10376079" cy="732883"/>
          </a:xfrm>
          <a:custGeom>
            <a:avLst/>
            <a:gdLst/>
            <a:ahLst/>
            <a:cxnLst/>
            <a:rect r="r" b="b" t="t" l="l"/>
            <a:pathLst>
              <a:path h="732883" w="10376079">
                <a:moveTo>
                  <a:pt x="0" y="0"/>
                </a:moveTo>
                <a:lnTo>
                  <a:pt x="10376079" y="0"/>
                </a:lnTo>
                <a:lnTo>
                  <a:pt x="10376079" y="732883"/>
                </a:lnTo>
                <a:lnTo>
                  <a:pt x="0" y="732883"/>
                </a:lnTo>
                <a:lnTo>
                  <a:pt x="0" y="0"/>
                </a:lnTo>
                <a:close/>
              </a:path>
            </a:pathLst>
          </a:custGeom>
          <a:blipFill>
            <a:blip r:embed="rId4"/>
            <a:stretch>
              <a:fillRect l="0" t="0" r="0" b="0"/>
            </a:stretch>
          </a:blipFill>
        </p:spPr>
      </p:sp>
      <p:sp>
        <p:nvSpPr>
          <p:cNvPr name="Freeform 4" id="4"/>
          <p:cNvSpPr/>
          <p:nvPr/>
        </p:nvSpPr>
        <p:spPr>
          <a:xfrm flipH="false" flipV="false" rot="0">
            <a:off x="3392473" y="7718857"/>
            <a:ext cx="10698286" cy="813098"/>
          </a:xfrm>
          <a:custGeom>
            <a:avLst/>
            <a:gdLst/>
            <a:ahLst/>
            <a:cxnLst/>
            <a:rect r="r" b="b" t="t" l="l"/>
            <a:pathLst>
              <a:path h="813098" w="10698286">
                <a:moveTo>
                  <a:pt x="0" y="0"/>
                </a:moveTo>
                <a:lnTo>
                  <a:pt x="10698286" y="0"/>
                </a:lnTo>
                <a:lnTo>
                  <a:pt x="10698286" y="813099"/>
                </a:lnTo>
                <a:lnTo>
                  <a:pt x="0" y="813099"/>
                </a:lnTo>
                <a:lnTo>
                  <a:pt x="0" y="0"/>
                </a:lnTo>
                <a:close/>
              </a:path>
            </a:pathLst>
          </a:custGeom>
          <a:blipFill>
            <a:blip r:embed="rId5"/>
            <a:stretch>
              <a:fillRect l="0" t="-58988" r="0" b="-10119"/>
            </a:stretch>
          </a:blipFill>
        </p:spPr>
      </p:sp>
      <p:sp>
        <p:nvSpPr>
          <p:cNvPr name="TextBox 5" id="5"/>
          <p:cNvSpPr txBox="true"/>
          <p:nvPr/>
        </p:nvSpPr>
        <p:spPr>
          <a:xfrm rot="0">
            <a:off x="876300" y="3205720"/>
            <a:ext cx="7333059"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 </a:t>
            </a:r>
            <a:r>
              <a:rPr lang="en-US" sz="3200">
                <a:solidFill>
                  <a:srgbClr val="FFFFFF"/>
                </a:solidFill>
                <a:latin typeface="Libra Serif Modern"/>
                <a:ea typeface="Libra Serif Modern"/>
                <a:cs typeface="Libra Serif Modern"/>
                <a:sym typeface="Libra Serif Modern"/>
              </a:rPr>
              <a:t>Phần thưởng tổng hợp cho bước cuối cùng:</a:t>
            </a:r>
          </a:p>
        </p:txBody>
      </p:sp>
      <p:sp>
        <p:nvSpPr>
          <p:cNvPr name="TextBox 6" id="6"/>
          <p:cNvSpPr txBox="true"/>
          <p:nvPr/>
        </p:nvSpPr>
        <p:spPr>
          <a:xfrm rot="0">
            <a:off x="3392473" y="3863218"/>
            <a:ext cx="8525946" cy="870793"/>
          </a:xfrm>
          <a:prstGeom prst="rect">
            <a:avLst/>
          </a:prstGeom>
        </p:spPr>
        <p:txBody>
          <a:bodyPr anchor="t" rtlCol="false" tIns="0" lIns="0" bIns="0" rIns="0">
            <a:spAutoFit/>
          </a:bodyPr>
          <a:lstStyle/>
          <a:p>
            <a:pPr algn="ctr">
              <a:lnSpc>
                <a:spcPts val="7185"/>
              </a:lnSpc>
              <a:spcBef>
                <a:spcPct val="0"/>
              </a:spcBef>
            </a:pPr>
            <a:r>
              <a:rPr lang="en-US" sz="4576">
                <a:solidFill>
                  <a:srgbClr val="FFFFFF"/>
                </a:solidFill>
                <a:latin typeface="Libra Serif Modern"/>
                <a:ea typeface="Libra Serif Modern"/>
                <a:cs typeface="Libra Serif Modern"/>
                <a:sym typeface="Libra Serif Modern"/>
              </a:rPr>
              <a:t>rt = rt(action) − rt(penalty) + rt(data)</a:t>
            </a:r>
          </a:p>
        </p:txBody>
      </p:sp>
      <p:sp>
        <p:nvSpPr>
          <p:cNvPr name="TextBox 7" id="7"/>
          <p:cNvSpPr txBox="true"/>
          <p:nvPr/>
        </p:nvSpPr>
        <p:spPr>
          <a:xfrm rot="0">
            <a:off x="876300" y="4924511"/>
            <a:ext cx="7609047"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 </a:t>
            </a:r>
            <a:r>
              <a:rPr lang="en-US" sz="3200">
                <a:solidFill>
                  <a:srgbClr val="FFFFFF"/>
                </a:solidFill>
                <a:latin typeface="Libra Serif Modern"/>
                <a:ea typeface="Libra Serif Modern"/>
                <a:cs typeface="Libra Serif Modern"/>
                <a:sym typeface="Libra Serif Modern"/>
              </a:rPr>
              <a:t>Phần thưởng dữ liệu tổng hợp được tính theo</a:t>
            </a:r>
          </a:p>
        </p:txBody>
      </p:sp>
      <p:sp>
        <p:nvSpPr>
          <p:cNvPr name="TextBox 8" id="8"/>
          <p:cNvSpPr txBox="true"/>
          <p:nvPr/>
        </p:nvSpPr>
        <p:spPr>
          <a:xfrm rot="0">
            <a:off x="876300" y="6783376"/>
            <a:ext cx="4686419"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 </a:t>
            </a:r>
            <a:r>
              <a:rPr lang="en-US" sz="3200">
                <a:solidFill>
                  <a:srgbClr val="FFFFFF"/>
                </a:solidFill>
                <a:latin typeface="Libra Serif Modern"/>
                <a:ea typeface="Libra Serif Modern"/>
                <a:cs typeface="Libra Serif Modern"/>
                <a:sym typeface="Libra Serif Modern"/>
              </a:rPr>
              <a:t>Hàm phần thưởng tích lũy:</a:t>
            </a:r>
          </a:p>
        </p:txBody>
      </p:sp>
      <p:sp>
        <p:nvSpPr>
          <p:cNvPr name="TextBox 9" id="9"/>
          <p:cNvSpPr txBox="true"/>
          <p:nvPr/>
        </p:nvSpPr>
        <p:spPr>
          <a:xfrm rot="0">
            <a:off x="1028700" y="819150"/>
            <a:ext cx="4658692" cy="1046416"/>
          </a:xfrm>
          <a:prstGeom prst="rect">
            <a:avLst/>
          </a:prstGeom>
        </p:spPr>
        <p:txBody>
          <a:bodyPr anchor="t" rtlCol="false" tIns="0" lIns="0" bIns="0" rIns="0">
            <a:spAutoFit/>
          </a:bodyPr>
          <a:lstStyle/>
          <a:p>
            <a:pPr algn="ctr">
              <a:lnSpc>
                <a:spcPts val="8478"/>
              </a:lnSpc>
              <a:spcBef>
                <a:spcPct val="0"/>
              </a:spcBef>
            </a:pPr>
            <a:r>
              <a:rPr lang="en-US" b="true" sz="5400">
                <a:solidFill>
                  <a:srgbClr val="FFFFFF"/>
                </a:solidFill>
                <a:latin typeface="Libra Serif Modern Bold"/>
                <a:ea typeface="Libra Serif Modern Bold"/>
                <a:cs typeface="Libra Serif Modern Bold"/>
                <a:sym typeface="Libra Serif Modern Bold"/>
              </a:rPr>
              <a:t>3. Phương pháp</a:t>
            </a:r>
          </a:p>
        </p:txBody>
      </p:sp>
      <p:sp>
        <p:nvSpPr>
          <p:cNvPr name="TextBox 10" id="10"/>
          <p:cNvSpPr txBox="true"/>
          <p:nvPr/>
        </p:nvSpPr>
        <p:spPr>
          <a:xfrm rot="0">
            <a:off x="1028700" y="1911754"/>
            <a:ext cx="7539593" cy="940517"/>
          </a:xfrm>
          <a:prstGeom prst="rect">
            <a:avLst/>
          </a:prstGeom>
        </p:spPr>
        <p:txBody>
          <a:bodyPr anchor="t" rtlCol="false" tIns="0" lIns="0" bIns="0" rIns="0">
            <a:spAutoFit/>
          </a:bodyPr>
          <a:lstStyle/>
          <a:p>
            <a:pPr algn="l">
              <a:lnSpc>
                <a:spcPts val="7656"/>
              </a:lnSpc>
              <a:spcBef>
                <a:spcPct val="0"/>
              </a:spcBef>
            </a:pPr>
            <a:r>
              <a:rPr lang="en-US" sz="4876" i="true">
                <a:solidFill>
                  <a:srgbClr val="FFFFFF"/>
                </a:solidFill>
                <a:latin typeface="Libra Serif Modern Italics"/>
                <a:ea typeface="Libra Serif Modern Italics"/>
                <a:cs typeface="Libra Serif Modern Italics"/>
                <a:sym typeface="Libra Serif Modern Italics"/>
              </a:rPr>
              <a:t>3.5 Hàm Phần Thưởng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9585848" y="2980738"/>
            <a:ext cx="7848248" cy="1102995"/>
          </a:xfrm>
          <a:prstGeom prst="rect">
            <a:avLst/>
          </a:prstGeom>
        </p:spPr>
        <p:txBody>
          <a:bodyPr anchor="t" rtlCol="false" tIns="0" lIns="0" bIns="0" rIns="0">
            <a:spAutoFit/>
          </a:bodyPr>
          <a:lstStyle/>
          <a:p>
            <a:pPr algn="l" marL="0" indent="0" lvl="1">
              <a:lnSpc>
                <a:spcPts val="9600"/>
              </a:lnSpc>
              <a:spcBef>
                <a:spcPct val="0"/>
              </a:spcBef>
            </a:pPr>
            <a:r>
              <a:rPr lang="en-US" b="true" sz="4800">
                <a:solidFill>
                  <a:srgbClr val="FFFFFF"/>
                </a:solidFill>
                <a:latin typeface="Crimson Pro Bold"/>
                <a:ea typeface="Crimson Pro Bold"/>
                <a:cs typeface="Crimson Pro Bold"/>
                <a:sym typeface="Crimson Pro Bold"/>
              </a:rPr>
              <a:t>Vấn đề, thách thức</a:t>
            </a:r>
          </a:p>
        </p:txBody>
      </p:sp>
      <p:sp>
        <p:nvSpPr>
          <p:cNvPr name="Freeform 3" id="3"/>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71478" y="2057400"/>
            <a:ext cx="713694" cy="713694"/>
          </a:xfrm>
          <a:custGeom>
            <a:avLst/>
            <a:gdLst/>
            <a:ahLst/>
            <a:cxnLst/>
            <a:rect r="r" b="b" t="t" l="l"/>
            <a:pathLst>
              <a:path h="713694" w="713694">
                <a:moveTo>
                  <a:pt x="0" y="0"/>
                </a:moveTo>
                <a:lnTo>
                  <a:pt x="713694" y="0"/>
                </a:lnTo>
                <a:lnTo>
                  <a:pt x="713694" y="713694"/>
                </a:lnTo>
                <a:lnTo>
                  <a:pt x="0" y="713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08541" y="335421"/>
            <a:ext cx="5279081" cy="914400"/>
          </a:xfrm>
          <a:prstGeom prst="rect">
            <a:avLst/>
          </a:prstGeom>
        </p:spPr>
        <p:txBody>
          <a:bodyPr anchor="t" rtlCol="false" tIns="0" lIns="0" bIns="0" rIns="0">
            <a:spAutoFit/>
          </a:bodyPr>
          <a:lstStyle/>
          <a:p>
            <a:pPr algn="l" marL="0" indent="0" lvl="0">
              <a:lnSpc>
                <a:spcPts val="7199"/>
              </a:lnSpc>
              <a:spcBef>
                <a:spcPct val="0"/>
              </a:spcBef>
            </a:pPr>
            <a:r>
              <a:rPr lang="en-US" b="true" sz="5999" i="true">
                <a:solidFill>
                  <a:srgbClr val="FFFFFF"/>
                </a:solidFill>
                <a:latin typeface="Crimson Pro Bold Italics"/>
                <a:ea typeface="Crimson Pro Bold Italics"/>
                <a:cs typeface="Crimson Pro Bold Italics"/>
                <a:sym typeface="Crimson Pro Bold Italics"/>
              </a:rPr>
              <a:t>Nội dung chính:</a:t>
            </a:r>
          </a:p>
        </p:txBody>
      </p:sp>
      <p:sp>
        <p:nvSpPr>
          <p:cNvPr name="TextBox 6" id="6"/>
          <p:cNvSpPr txBox="true"/>
          <p:nvPr/>
        </p:nvSpPr>
        <p:spPr>
          <a:xfrm rot="0">
            <a:off x="1821252" y="1534867"/>
            <a:ext cx="7322748" cy="1102995"/>
          </a:xfrm>
          <a:prstGeom prst="rect">
            <a:avLst/>
          </a:prstGeom>
        </p:spPr>
        <p:txBody>
          <a:bodyPr anchor="t" rtlCol="false" tIns="0" lIns="0" bIns="0" rIns="0">
            <a:spAutoFit/>
          </a:bodyPr>
          <a:lstStyle/>
          <a:p>
            <a:pPr algn="l">
              <a:lnSpc>
                <a:spcPts val="9600"/>
              </a:lnSpc>
            </a:pPr>
            <a:r>
              <a:rPr lang="en-US" b="true" sz="4800">
                <a:solidFill>
                  <a:srgbClr val="FFFFFF"/>
                </a:solidFill>
                <a:latin typeface="Crimson Pro Bold"/>
                <a:ea typeface="Crimson Pro Bold"/>
                <a:cs typeface="Crimson Pro Bold"/>
                <a:sym typeface="Crimson Pro Bold"/>
              </a:rPr>
              <a:t>Mở đầu</a:t>
            </a:r>
          </a:p>
        </p:txBody>
      </p:sp>
      <p:sp>
        <p:nvSpPr>
          <p:cNvPr name="TextBox 7" id="7"/>
          <p:cNvSpPr txBox="true"/>
          <p:nvPr/>
        </p:nvSpPr>
        <p:spPr>
          <a:xfrm rot="60000">
            <a:off x="723525" y="1740311"/>
            <a:ext cx="625933" cy="898398"/>
          </a:xfrm>
          <a:prstGeom prst="rect">
            <a:avLst/>
          </a:prstGeom>
        </p:spPr>
        <p:txBody>
          <a:bodyPr anchor="t" rtlCol="false" tIns="0" lIns="0" bIns="0" rIns="0">
            <a:spAutoFit/>
          </a:bodyPr>
          <a:lstStyle/>
          <a:p>
            <a:pPr algn="ctr">
              <a:lnSpc>
                <a:spcPts val="7536"/>
              </a:lnSpc>
            </a:pPr>
            <a:r>
              <a:rPr lang="en-US" b="true" sz="4800">
                <a:solidFill>
                  <a:srgbClr val="FFFFFF"/>
                </a:solidFill>
                <a:latin typeface="Crimson Pro Bold"/>
                <a:ea typeface="Crimson Pro Bold"/>
                <a:cs typeface="Crimson Pro Bold"/>
                <a:sym typeface="Crimson Pro Bold"/>
              </a:rPr>
              <a:t>1.</a:t>
            </a:r>
          </a:p>
        </p:txBody>
      </p:sp>
      <p:sp>
        <p:nvSpPr>
          <p:cNvPr name="TextBox 8" id="8"/>
          <p:cNvSpPr txBox="true"/>
          <p:nvPr/>
        </p:nvSpPr>
        <p:spPr>
          <a:xfrm rot="0">
            <a:off x="9636897" y="5665010"/>
            <a:ext cx="7322748" cy="1102995"/>
          </a:xfrm>
          <a:prstGeom prst="rect">
            <a:avLst/>
          </a:prstGeom>
        </p:spPr>
        <p:txBody>
          <a:bodyPr anchor="t" rtlCol="false" tIns="0" lIns="0" bIns="0" rIns="0">
            <a:spAutoFit/>
          </a:bodyPr>
          <a:lstStyle/>
          <a:p>
            <a:pPr algn="l" marL="0" indent="0" lvl="1">
              <a:lnSpc>
                <a:spcPts val="9600"/>
              </a:lnSpc>
              <a:spcBef>
                <a:spcPct val="0"/>
              </a:spcBef>
            </a:pPr>
            <a:r>
              <a:rPr lang="en-US" b="true" sz="4800">
                <a:solidFill>
                  <a:srgbClr val="FFFFFF"/>
                </a:solidFill>
                <a:latin typeface="Crimson Pro Bold"/>
                <a:ea typeface="Crimson Pro Bold"/>
                <a:cs typeface="Crimson Pro Bold"/>
                <a:sym typeface="Crimson Pro Bold"/>
              </a:rPr>
              <a:t>Kết quả</a:t>
            </a:r>
          </a:p>
        </p:txBody>
      </p:sp>
      <p:sp>
        <p:nvSpPr>
          <p:cNvPr name="TextBox 9" id="9"/>
          <p:cNvSpPr txBox="true"/>
          <p:nvPr/>
        </p:nvSpPr>
        <p:spPr>
          <a:xfrm rot="0">
            <a:off x="1872301" y="4152440"/>
            <a:ext cx="7322748" cy="1102995"/>
          </a:xfrm>
          <a:prstGeom prst="rect">
            <a:avLst/>
          </a:prstGeom>
        </p:spPr>
        <p:txBody>
          <a:bodyPr anchor="t" rtlCol="false" tIns="0" lIns="0" bIns="0" rIns="0">
            <a:spAutoFit/>
          </a:bodyPr>
          <a:lstStyle/>
          <a:p>
            <a:pPr algn="l" marL="0" indent="0" lvl="1">
              <a:lnSpc>
                <a:spcPts val="9600"/>
              </a:lnSpc>
              <a:spcBef>
                <a:spcPct val="0"/>
              </a:spcBef>
            </a:pPr>
            <a:r>
              <a:rPr lang="en-US" b="true" sz="4800">
                <a:solidFill>
                  <a:srgbClr val="FFFFFF"/>
                </a:solidFill>
                <a:latin typeface="Crimson Pro Bold"/>
                <a:ea typeface="Crimson Pro Bold"/>
                <a:cs typeface="Crimson Pro Bold"/>
                <a:sym typeface="Crimson Pro Bold"/>
              </a:rPr>
              <a:t>Phương pháp</a:t>
            </a:r>
          </a:p>
        </p:txBody>
      </p:sp>
      <p:sp>
        <p:nvSpPr>
          <p:cNvPr name="TextBox 10" id="10"/>
          <p:cNvSpPr txBox="true"/>
          <p:nvPr/>
        </p:nvSpPr>
        <p:spPr>
          <a:xfrm rot="0">
            <a:off x="1808660" y="6920992"/>
            <a:ext cx="7322748" cy="1102995"/>
          </a:xfrm>
          <a:prstGeom prst="rect">
            <a:avLst/>
          </a:prstGeom>
        </p:spPr>
        <p:txBody>
          <a:bodyPr anchor="t" rtlCol="false" tIns="0" lIns="0" bIns="0" rIns="0">
            <a:spAutoFit/>
          </a:bodyPr>
          <a:lstStyle/>
          <a:p>
            <a:pPr algn="l" marL="0" indent="0" lvl="1">
              <a:lnSpc>
                <a:spcPts val="9600"/>
              </a:lnSpc>
              <a:spcBef>
                <a:spcPct val="0"/>
              </a:spcBef>
            </a:pPr>
            <a:r>
              <a:rPr lang="en-US" b="true" sz="4800">
                <a:solidFill>
                  <a:srgbClr val="FFFFFF"/>
                </a:solidFill>
                <a:latin typeface="Crimson Pro Bold"/>
                <a:ea typeface="Crimson Pro Bold"/>
                <a:cs typeface="Crimson Pro Bold"/>
                <a:sym typeface="Crimson Pro Bold"/>
              </a:rPr>
              <a:t>Kết luận</a:t>
            </a:r>
          </a:p>
        </p:txBody>
      </p:sp>
      <p:sp>
        <p:nvSpPr>
          <p:cNvPr name="TextBox 11" id="11"/>
          <p:cNvSpPr txBox="true"/>
          <p:nvPr/>
        </p:nvSpPr>
        <p:spPr>
          <a:xfrm rot="0">
            <a:off x="8300213" y="3101642"/>
            <a:ext cx="625933" cy="898398"/>
          </a:xfrm>
          <a:prstGeom prst="rect">
            <a:avLst/>
          </a:prstGeom>
        </p:spPr>
        <p:txBody>
          <a:bodyPr anchor="t" rtlCol="false" tIns="0" lIns="0" bIns="0" rIns="0">
            <a:spAutoFit/>
          </a:bodyPr>
          <a:lstStyle/>
          <a:p>
            <a:pPr algn="ctr">
              <a:lnSpc>
                <a:spcPts val="7536"/>
              </a:lnSpc>
            </a:pPr>
            <a:r>
              <a:rPr lang="en-US" b="true" sz="4800">
                <a:solidFill>
                  <a:srgbClr val="FFFFFF"/>
                </a:solidFill>
                <a:latin typeface="Crimson Pro Bold"/>
                <a:ea typeface="Crimson Pro Bold"/>
                <a:cs typeface="Crimson Pro Bold"/>
                <a:sym typeface="Crimson Pro Bold"/>
              </a:rPr>
              <a:t>2.</a:t>
            </a:r>
          </a:p>
        </p:txBody>
      </p:sp>
      <p:sp>
        <p:nvSpPr>
          <p:cNvPr name="TextBox 12" id="12"/>
          <p:cNvSpPr txBox="true"/>
          <p:nvPr/>
        </p:nvSpPr>
        <p:spPr>
          <a:xfrm rot="0">
            <a:off x="695949" y="7103383"/>
            <a:ext cx="625933" cy="898398"/>
          </a:xfrm>
          <a:prstGeom prst="rect">
            <a:avLst/>
          </a:prstGeom>
        </p:spPr>
        <p:txBody>
          <a:bodyPr anchor="t" rtlCol="false" tIns="0" lIns="0" bIns="0" rIns="0">
            <a:spAutoFit/>
          </a:bodyPr>
          <a:lstStyle/>
          <a:p>
            <a:pPr algn="ctr">
              <a:lnSpc>
                <a:spcPts val="7536"/>
              </a:lnSpc>
            </a:pPr>
            <a:r>
              <a:rPr lang="en-US" b="true" sz="4800">
                <a:solidFill>
                  <a:srgbClr val="FFFFFF"/>
                </a:solidFill>
                <a:latin typeface="Crimson Pro Bold"/>
                <a:ea typeface="Crimson Pro Bold"/>
                <a:cs typeface="Crimson Pro Bold"/>
                <a:sym typeface="Crimson Pro Bold"/>
              </a:rPr>
              <a:t>5.</a:t>
            </a:r>
          </a:p>
        </p:txBody>
      </p:sp>
      <p:sp>
        <p:nvSpPr>
          <p:cNvPr name="TextBox 13" id="13"/>
          <p:cNvSpPr txBox="true"/>
          <p:nvPr/>
        </p:nvSpPr>
        <p:spPr>
          <a:xfrm rot="0">
            <a:off x="728325" y="4300307"/>
            <a:ext cx="625933" cy="898398"/>
          </a:xfrm>
          <a:prstGeom prst="rect">
            <a:avLst/>
          </a:prstGeom>
        </p:spPr>
        <p:txBody>
          <a:bodyPr anchor="t" rtlCol="false" tIns="0" lIns="0" bIns="0" rIns="0">
            <a:spAutoFit/>
          </a:bodyPr>
          <a:lstStyle/>
          <a:p>
            <a:pPr algn="ctr">
              <a:lnSpc>
                <a:spcPts val="7536"/>
              </a:lnSpc>
            </a:pPr>
            <a:r>
              <a:rPr lang="en-US" b="true" sz="4800">
                <a:solidFill>
                  <a:srgbClr val="FFFFFF"/>
                </a:solidFill>
                <a:latin typeface="Crimson Pro Bold"/>
                <a:ea typeface="Crimson Pro Bold"/>
                <a:cs typeface="Crimson Pro Bold"/>
                <a:sym typeface="Crimson Pro Bold"/>
              </a:rPr>
              <a:t>3.</a:t>
            </a:r>
          </a:p>
        </p:txBody>
      </p:sp>
      <p:sp>
        <p:nvSpPr>
          <p:cNvPr name="TextBox 14" id="14"/>
          <p:cNvSpPr txBox="true"/>
          <p:nvPr/>
        </p:nvSpPr>
        <p:spPr>
          <a:xfrm rot="0">
            <a:off x="8300213" y="5865035"/>
            <a:ext cx="625933" cy="898398"/>
          </a:xfrm>
          <a:prstGeom prst="rect">
            <a:avLst/>
          </a:prstGeom>
        </p:spPr>
        <p:txBody>
          <a:bodyPr anchor="t" rtlCol="false" tIns="0" lIns="0" bIns="0" rIns="0">
            <a:spAutoFit/>
          </a:bodyPr>
          <a:lstStyle/>
          <a:p>
            <a:pPr algn="ctr">
              <a:lnSpc>
                <a:spcPts val="7536"/>
              </a:lnSpc>
            </a:pPr>
            <a:r>
              <a:rPr lang="en-US" b="true" sz="4800">
                <a:solidFill>
                  <a:srgbClr val="FFFFFF"/>
                </a:solidFill>
                <a:latin typeface="Crimson Pro Bold"/>
                <a:ea typeface="Crimson Pro Bold"/>
                <a:cs typeface="Crimson Pro Bold"/>
                <a:sym typeface="Crimson Pro Bold"/>
              </a:rPr>
              <a:t>4.</a:t>
            </a:r>
          </a:p>
        </p:txBody>
      </p:sp>
      <p:sp>
        <p:nvSpPr>
          <p:cNvPr name="Freeform 15" id="15"/>
          <p:cNvSpPr/>
          <p:nvPr/>
        </p:nvSpPr>
        <p:spPr>
          <a:xfrm flipH="false" flipV="false" rot="-5400000">
            <a:off x="358887" y="4601965"/>
            <a:ext cx="713694" cy="713694"/>
          </a:xfrm>
          <a:custGeom>
            <a:avLst/>
            <a:gdLst/>
            <a:ahLst/>
            <a:cxnLst/>
            <a:rect r="r" b="b" t="t" l="l"/>
            <a:pathLst>
              <a:path h="713694" w="713694">
                <a:moveTo>
                  <a:pt x="0" y="0"/>
                </a:moveTo>
                <a:lnTo>
                  <a:pt x="713693" y="0"/>
                </a:lnTo>
                <a:lnTo>
                  <a:pt x="713693" y="713694"/>
                </a:lnTo>
                <a:lnTo>
                  <a:pt x="0" y="713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358887" y="7360558"/>
            <a:ext cx="713694" cy="713694"/>
          </a:xfrm>
          <a:custGeom>
            <a:avLst/>
            <a:gdLst/>
            <a:ahLst/>
            <a:cxnLst/>
            <a:rect r="r" b="b" t="t" l="l"/>
            <a:pathLst>
              <a:path h="713694" w="713694">
                <a:moveTo>
                  <a:pt x="0" y="0"/>
                </a:moveTo>
                <a:lnTo>
                  <a:pt x="713693" y="0"/>
                </a:lnTo>
                <a:lnTo>
                  <a:pt x="713693" y="713694"/>
                </a:lnTo>
                <a:lnTo>
                  <a:pt x="0" y="713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7943366" y="3467321"/>
            <a:ext cx="713694" cy="713694"/>
          </a:xfrm>
          <a:custGeom>
            <a:avLst/>
            <a:gdLst/>
            <a:ahLst/>
            <a:cxnLst/>
            <a:rect r="r" b="b" t="t" l="l"/>
            <a:pathLst>
              <a:path h="713694" w="713694">
                <a:moveTo>
                  <a:pt x="0" y="0"/>
                </a:moveTo>
                <a:lnTo>
                  <a:pt x="713694" y="0"/>
                </a:lnTo>
                <a:lnTo>
                  <a:pt x="713694" y="713694"/>
                </a:lnTo>
                <a:lnTo>
                  <a:pt x="0" y="713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7943366" y="6233851"/>
            <a:ext cx="713694" cy="713694"/>
          </a:xfrm>
          <a:custGeom>
            <a:avLst/>
            <a:gdLst/>
            <a:ahLst/>
            <a:cxnLst/>
            <a:rect r="r" b="b" t="t" l="l"/>
            <a:pathLst>
              <a:path h="713694" w="713694">
                <a:moveTo>
                  <a:pt x="0" y="0"/>
                </a:moveTo>
                <a:lnTo>
                  <a:pt x="713694" y="0"/>
                </a:lnTo>
                <a:lnTo>
                  <a:pt x="713694" y="713694"/>
                </a:lnTo>
                <a:lnTo>
                  <a:pt x="0" y="713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928470"/>
            <a:ext cx="7023854" cy="750190"/>
          </a:xfrm>
          <a:prstGeom prst="rect">
            <a:avLst/>
          </a:prstGeom>
        </p:spPr>
        <p:txBody>
          <a:bodyPr anchor="t" rtlCol="false" tIns="0" lIns="0" bIns="0" rIns="0">
            <a:spAutoFit/>
          </a:bodyPr>
          <a:lstStyle/>
          <a:p>
            <a:pPr algn="ctr">
              <a:lnSpc>
                <a:spcPts val="6122"/>
              </a:lnSpc>
              <a:spcBef>
                <a:spcPct val="0"/>
              </a:spcBef>
            </a:pPr>
            <a:r>
              <a:rPr lang="en-US" sz="3899">
                <a:solidFill>
                  <a:srgbClr val="FFFFFF"/>
                </a:solidFill>
                <a:latin typeface="Libra Serif Modern"/>
                <a:ea typeface="Libra Serif Modern"/>
                <a:cs typeface="Libra Serif Modern"/>
                <a:sym typeface="Libra Serif Modern"/>
              </a:rPr>
              <a:t>* </a:t>
            </a:r>
            <a:r>
              <a:rPr lang="en-US" sz="3899">
                <a:solidFill>
                  <a:srgbClr val="FFFFFF"/>
                </a:solidFill>
                <a:latin typeface="Libra Serif Modern"/>
                <a:ea typeface="Libra Serif Modern"/>
                <a:cs typeface="Libra Serif Modern"/>
                <a:sym typeface="Libra Serif Modern"/>
              </a:rPr>
              <a:t>Tổng Quan Các Chỉ Số Đánh Giá</a:t>
            </a:r>
          </a:p>
        </p:txBody>
      </p:sp>
      <p:sp>
        <p:nvSpPr>
          <p:cNvPr name="TextBox 4" id="4"/>
          <p:cNvSpPr txBox="true"/>
          <p:nvPr/>
        </p:nvSpPr>
        <p:spPr>
          <a:xfrm rot="0">
            <a:off x="2874543" y="3990975"/>
            <a:ext cx="12538914" cy="3585985"/>
          </a:xfrm>
          <a:prstGeom prst="rect">
            <a:avLst/>
          </a:prstGeom>
        </p:spPr>
        <p:txBody>
          <a:bodyPr anchor="t" rtlCol="false" tIns="0" lIns="0" bIns="0" rIns="0">
            <a:spAutoFit/>
          </a:bodyPr>
          <a:lstStyle/>
          <a:p>
            <a:pPr algn="l" marL="660477" indent="-330239" lvl="1">
              <a:lnSpc>
                <a:spcPts val="4802"/>
              </a:lnSpc>
              <a:spcBef>
                <a:spcPct val="0"/>
              </a:spcBef>
              <a:buFont typeface="Arial"/>
              <a:buChar char="•"/>
            </a:pPr>
            <a:r>
              <a:rPr lang="en-US" sz="3059">
                <a:solidFill>
                  <a:srgbClr val="FFFFFF"/>
                </a:solidFill>
                <a:latin typeface="Libra Serif Modern"/>
                <a:ea typeface="Libra Serif Modern"/>
                <a:cs typeface="Libra Serif Modern"/>
                <a:sym typeface="Libra Serif Modern"/>
              </a:rPr>
              <a:t>STY : Đánh giá mức độ tương đồng về phong cách giữa dữ liệu tổng hợp DS và dữ liệu thực DR.</a:t>
            </a:r>
          </a:p>
          <a:p>
            <a:pPr algn="l" marL="660477" indent="-330239" lvl="1">
              <a:lnSpc>
                <a:spcPts val="4802"/>
              </a:lnSpc>
              <a:spcBef>
                <a:spcPct val="0"/>
              </a:spcBef>
              <a:buFont typeface="Arial"/>
              <a:buChar char="•"/>
            </a:pPr>
            <a:r>
              <a:rPr lang="en-US" sz="3059">
                <a:solidFill>
                  <a:srgbClr val="FFFFFF"/>
                </a:solidFill>
                <a:latin typeface="Libra Serif Modern"/>
                <a:ea typeface="Libra Serif Modern"/>
                <a:cs typeface="Libra Serif Modern"/>
                <a:sym typeface="Libra Serif Modern"/>
              </a:rPr>
              <a:t>ACR : Đánh giá độ chính xác của mô hình BERT khi phân loại cảm xúc trên DS, so sánh với DR</a:t>
            </a:r>
          </a:p>
          <a:p>
            <a:pPr algn="l" marL="660477" indent="-330239" lvl="1">
              <a:lnSpc>
                <a:spcPts val="4802"/>
              </a:lnSpc>
              <a:spcBef>
                <a:spcPct val="0"/>
              </a:spcBef>
              <a:buFont typeface="Arial"/>
              <a:buChar char="•"/>
            </a:pPr>
            <a:r>
              <a:rPr lang="en-US" sz="3059">
                <a:solidFill>
                  <a:srgbClr val="FFFFFF"/>
                </a:solidFill>
                <a:latin typeface="Libra Serif Modern"/>
                <a:ea typeface="Libra Serif Modern"/>
                <a:cs typeface="Libra Serif Modern"/>
                <a:sym typeface="Libra Serif Modern"/>
              </a:rPr>
              <a:t>LXC : Đánh giá mức độ đa dạng từ vựng và mức độ chứa thuật ngữ tài chính trong DS</a:t>
            </a:r>
          </a:p>
        </p:txBody>
      </p:sp>
      <p:sp>
        <p:nvSpPr>
          <p:cNvPr name="TextBox 5" id="5"/>
          <p:cNvSpPr txBox="true"/>
          <p:nvPr/>
        </p:nvSpPr>
        <p:spPr>
          <a:xfrm rot="0">
            <a:off x="1028700" y="819150"/>
            <a:ext cx="4658692" cy="1046416"/>
          </a:xfrm>
          <a:prstGeom prst="rect">
            <a:avLst/>
          </a:prstGeom>
        </p:spPr>
        <p:txBody>
          <a:bodyPr anchor="t" rtlCol="false" tIns="0" lIns="0" bIns="0" rIns="0">
            <a:spAutoFit/>
          </a:bodyPr>
          <a:lstStyle/>
          <a:p>
            <a:pPr algn="ctr">
              <a:lnSpc>
                <a:spcPts val="8478"/>
              </a:lnSpc>
              <a:spcBef>
                <a:spcPct val="0"/>
              </a:spcBef>
            </a:pPr>
            <a:r>
              <a:rPr lang="en-US" b="true" sz="5400">
                <a:solidFill>
                  <a:srgbClr val="FFFFFF"/>
                </a:solidFill>
                <a:latin typeface="Libra Serif Modern Bold"/>
                <a:ea typeface="Libra Serif Modern Bold"/>
                <a:cs typeface="Libra Serif Modern Bold"/>
                <a:sym typeface="Libra Serif Modern Bold"/>
              </a:rPr>
              <a:t>3. Phương pháp</a:t>
            </a:r>
          </a:p>
        </p:txBody>
      </p:sp>
      <p:sp>
        <p:nvSpPr>
          <p:cNvPr name="TextBox 6" id="6"/>
          <p:cNvSpPr txBox="true"/>
          <p:nvPr/>
        </p:nvSpPr>
        <p:spPr>
          <a:xfrm rot="0">
            <a:off x="1028700" y="1911754"/>
            <a:ext cx="7539593" cy="940517"/>
          </a:xfrm>
          <a:prstGeom prst="rect">
            <a:avLst/>
          </a:prstGeom>
        </p:spPr>
        <p:txBody>
          <a:bodyPr anchor="t" rtlCol="false" tIns="0" lIns="0" bIns="0" rIns="0">
            <a:spAutoFit/>
          </a:bodyPr>
          <a:lstStyle/>
          <a:p>
            <a:pPr algn="l">
              <a:lnSpc>
                <a:spcPts val="7656"/>
              </a:lnSpc>
              <a:spcBef>
                <a:spcPct val="0"/>
              </a:spcBef>
            </a:pPr>
            <a:r>
              <a:rPr lang="en-US" sz="4876" i="true">
                <a:solidFill>
                  <a:srgbClr val="FFFFFF"/>
                </a:solidFill>
                <a:latin typeface="Libra Serif Modern Italics"/>
                <a:ea typeface="Libra Serif Modern Italics"/>
                <a:cs typeface="Libra Serif Modern Italics"/>
                <a:sym typeface="Libra Serif Modern Italics"/>
              </a:rPr>
              <a:t>3.6 Các chỉ số đánh giá</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30731" y="3405639"/>
            <a:ext cx="6091381" cy="1069333"/>
          </a:xfrm>
          <a:custGeom>
            <a:avLst/>
            <a:gdLst/>
            <a:ahLst/>
            <a:cxnLst/>
            <a:rect r="r" b="b" t="t" l="l"/>
            <a:pathLst>
              <a:path h="1069333" w="6091381">
                <a:moveTo>
                  <a:pt x="0" y="0"/>
                </a:moveTo>
                <a:lnTo>
                  <a:pt x="6091381" y="0"/>
                </a:lnTo>
                <a:lnTo>
                  <a:pt x="6091381" y="1069333"/>
                </a:lnTo>
                <a:lnTo>
                  <a:pt x="0" y="1069333"/>
                </a:lnTo>
                <a:lnTo>
                  <a:pt x="0" y="0"/>
                </a:lnTo>
                <a:close/>
              </a:path>
            </a:pathLst>
          </a:custGeom>
          <a:blipFill>
            <a:blip r:embed="rId2"/>
            <a:stretch>
              <a:fillRect l="0" t="0" r="0" b="0"/>
            </a:stretch>
          </a:blipFill>
        </p:spPr>
      </p:sp>
      <p:sp>
        <p:nvSpPr>
          <p:cNvPr name="Freeform 3" id="3"/>
          <p:cNvSpPr/>
          <p:nvPr/>
        </p:nvSpPr>
        <p:spPr>
          <a:xfrm flipH="false" flipV="false" rot="0">
            <a:off x="3857019" y="6498309"/>
            <a:ext cx="6263037" cy="1299177"/>
          </a:xfrm>
          <a:custGeom>
            <a:avLst/>
            <a:gdLst/>
            <a:ahLst/>
            <a:cxnLst/>
            <a:rect r="r" b="b" t="t" l="l"/>
            <a:pathLst>
              <a:path h="1299177" w="6263037">
                <a:moveTo>
                  <a:pt x="0" y="0"/>
                </a:moveTo>
                <a:lnTo>
                  <a:pt x="6263037" y="0"/>
                </a:lnTo>
                <a:lnTo>
                  <a:pt x="6263037" y="1299178"/>
                </a:lnTo>
                <a:lnTo>
                  <a:pt x="0" y="1299178"/>
                </a:lnTo>
                <a:lnTo>
                  <a:pt x="0" y="0"/>
                </a:lnTo>
                <a:close/>
              </a:path>
            </a:pathLst>
          </a:custGeom>
          <a:blipFill>
            <a:blip r:embed="rId3"/>
            <a:stretch>
              <a:fillRect l="0" t="-16414" r="0" b="0"/>
            </a:stretch>
          </a:blipFill>
        </p:spPr>
      </p:sp>
      <p:sp>
        <p:nvSpPr>
          <p:cNvPr name="TextBox 4" id="4"/>
          <p:cNvSpPr txBox="true"/>
          <p:nvPr/>
        </p:nvSpPr>
        <p:spPr>
          <a:xfrm rot="0">
            <a:off x="600919" y="334264"/>
            <a:ext cx="17687081" cy="1255522"/>
          </a:xfrm>
          <a:prstGeom prst="rect">
            <a:avLst/>
          </a:prstGeom>
        </p:spPr>
        <p:txBody>
          <a:bodyPr anchor="t" rtlCol="false" tIns="0" lIns="0" bIns="0" rIns="0">
            <a:spAutoFit/>
          </a:bodyPr>
          <a:lstStyle/>
          <a:p>
            <a:pPr algn="l">
              <a:lnSpc>
                <a:spcPts val="5024"/>
              </a:lnSpc>
              <a:spcBef>
                <a:spcPct val="0"/>
              </a:spcBef>
            </a:pPr>
            <a:r>
              <a:rPr lang="en-US" b="true" sz="3200">
                <a:solidFill>
                  <a:srgbClr val="FFFFFF"/>
                </a:solidFill>
                <a:latin typeface="Libra Serif Modern Bold"/>
                <a:ea typeface="Libra Serif Modern Bold"/>
                <a:cs typeface="Libra Serif Modern Bold"/>
                <a:sym typeface="Libra Serif Modern Bold"/>
              </a:rPr>
              <a:t>* </a:t>
            </a:r>
            <a:r>
              <a:rPr lang="en-US" b="true" sz="3200">
                <a:solidFill>
                  <a:srgbClr val="FFFFFF"/>
                </a:solidFill>
                <a:latin typeface="Libra Serif Modern Bold"/>
                <a:ea typeface="Libra Serif Modern Bold"/>
                <a:cs typeface="Libra Serif Modern Bold"/>
                <a:sym typeface="Libra Serif Modern Bold"/>
              </a:rPr>
              <a:t>STY - Đánh giá phong cách</a:t>
            </a:r>
          </a:p>
          <a:p>
            <a:pPr algn="l" marL="690881" indent="-345440" lvl="1">
              <a:lnSpc>
                <a:spcPts val="5024"/>
              </a:lnSpc>
              <a:spcBef>
                <a:spcPct val="0"/>
              </a:spcBef>
              <a:buFont typeface="Arial"/>
              <a:buChar char="•"/>
            </a:pPr>
            <a:r>
              <a:rPr lang="en-US" b="true" sz="3200">
                <a:solidFill>
                  <a:srgbClr val="FFFFFF"/>
                </a:solidFill>
                <a:latin typeface="Libra Serif Modern Bold"/>
                <a:ea typeface="Libra Serif Modern Bold"/>
                <a:cs typeface="Libra Serif Modern Bold"/>
                <a:sym typeface="Libra Serif Modern Bold"/>
              </a:rPr>
              <a:t>S</a:t>
            </a:r>
            <a:r>
              <a:rPr lang="en-US" sz="3200">
                <a:solidFill>
                  <a:srgbClr val="FFFFFF"/>
                </a:solidFill>
                <a:latin typeface="Libra Serif Modern"/>
                <a:ea typeface="Libra Serif Modern"/>
                <a:cs typeface="Libra Serif Modern"/>
                <a:sym typeface="Libra Serif Modern"/>
              </a:rPr>
              <a:t>TY1: Độ tương đồng phân bố cảm xúc giữa DS và DR (dựa trên Jensen-Shannon Distance - JSD).  </a:t>
            </a:r>
          </a:p>
        </p:txBody>
      </p:sp>
      <p:sp>
        <p:nvSpPr>
          <p:cNvPr name="TextBox 5" id="5"/>
          <p:cNvSpPr txBox="true"/>
          <p:nvPr/>
        </p:nvSpPr>
        <p:spPr>
          <a:xfrm rot="0">
            <a:off x="600919" y="5450779"/>
            <a:ext cx="9438084" cy="611632"/>
          </a:xfrm>
          <a:prstGeom prst="rect">
            <a:avLst/>
          </a:prstGeom>
        </p:spPr>
        <p:txBody>
          <a:bodyPr anchor="t" rtlCol="false" tIns="0" lIns="0" bIns="0" rIns="0">
            <a:spAutoFit/>
          </a:bodyPr>
          <a:lstStyle/>
          <a:p>
            <a:pPr algn="ctr"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STY2: Tỷ lệ từ xuất hiện trong DS cũng có trong DR.</a:t>
            </a:r>
          </a:p>
        </p:txBody>
      </p:sp>
      <p:sp>
        <p:nvSpPr>
          <p:cNvPr name="TextBox 6" id="6"/>
          <p:cNvSpPr txBox="true"/>
          <p:nvPr/>
        </p:nvSpPr>
        <p:spPr>
          <a:xfrm rot="0">
            <a:off x="1671992" y="1692085"/>
            <a:ext cx="10079713"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JSD là trung bình của hai Kullback-Leibler (KL) divergences:</a:t>
            </a:r>
          </a:p>
        </p:txBody>
      </p:sp>
      <p:sp>
        <p:nvSpPr>
          <p:cNvPr name="TextBox 7" id="7"/>
          <p:cNvSpPr txBox="true"/>
          <p:nvPr/>
        </p:nvSpPr>
        <p:spPr>
          <a:xfrm rot="0">
            <a:off x="2690100" y="4627372"/>
            <a:ext cx="3200281"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STY1=1−JSD(P,Q)</a:t>
            </a:r>
          </a:p>
        </p:txBody>
      </p:sp>
      <p:sp>
        <p:nvSpPr>
          <p:cNvPr name="TextBox 8" id="8"/>
          <p:cNvSpPr txBox="true"/>
          <p:nvPr/>
        </p:nvSpPr>
        <p:spPr>
          <a:xfrm rot="0">
            <a:off x="2690100" y="2406015"/>
            <a:ext cx="8425220" cy="611632"/>
          </a:xfrm>
          <a:prstGeom prst="rect">
            <a:avLst/>
          </a:prstGeom>
        </p:spPr>
        <p:txBody>
          <a:bodyPr anchor="t" rtlCol="false" tIns="0" lIns="0" bIns="0" rIns="0">
            <a:spAutoFit/>
          </a:bodyPr>
          <a:lstStyle/>
          <a:p>
            <a:pPr algn="l">
              <a:lnSpc>
                <a:spcPts val="5024"/>
              </a:lnSpc>
              <a:spcBef>
                <a:spcPct val="0"/>
              </a:spcBef>
            </a:pPr>
            <a:r>
              <a:rPr lang="en-US" sz="3200">
                <a:solidFill>
                  <a:srgbClr val="FFFFFF"/>
                </a:solidFill>
                <a:latin typeface="Libra Serif Modern"/>
                <a:ea typeface="Libra Serif Modern"/>
                <a:cs typeface="Libra Serif Modern"/>
                <a:sym typeface="Libra Serif Modern"/>
              </a:rPr>
              <a:t>JSD(P,Q)=21​D(P|M)+21​D(Q|M)  Với M=1/2(P+Q)</a:t>
            </a:r>
          </a:p>
        </p:txBody>
      </p:sp>
      <p:sp>
        <p:nvSpPr>
          <p:cNvPr name="TextBox 9" id="9"/>
          <p:cNvSpPr txBox="true"/>
          <p:nvPr/>
        </p:nvSpPr>
        <p:spPr>
          <a:xfrm rot="0">
            <a:off x="3830731" y="8773826"/>
            <a:ext cx="6117670"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STY=w1.STY1+w2.STY2,w1+w2=1</a:t>
            </a:r>
          </a:p>
        </p:txBody>
      </p:sp>
      <p:sp>
        <p:nvSpPr>
          <p:cNvPr name="TextBox 10" id="10"/>
          <p:cNvSpPr txBox="true"/>
          <p:nvPr/>
        </p:nvSpPr>
        <p:spPr>
          <a:xfrm rot="0">
            <a:off x="600919" y="8011773"/>
            <a:ext cx="4915971" cy="611632"/>
          </a:xfrm>
          <a:prstGeom prst="rect">
            <a:avLst/>
          </a:prstGeom>
        </p:spPr>
        <p:txBody>
          <a:bodyPr anchor="t" rtlCol="false" tIns="0" lIns="0" bIns="0" rIns="0">
            <a:spAutoFit/>
          </a:bodyPr>
          <a:lstStyle/>
          <a:p>
            <a:pPr algn="ctr"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Công thức tổng hợp STY:</a:t>
            </a:r>
          </a:p>
        </p:txBody>
      </p:sp>
    </p:spTree>
  </p:cSld>
  <p:clrMapOvr>
    <a:masterClrMapping/>
  </p:clrMapOvr>
</p:sld>
</file>

<file path=ppt/slides/slide22.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59921" y="904875"/>
            <a:ext cx="7250073" cy="641223"/>
          </a:xfrm>
          <a:prstGeom prst="rect">
            <a:avLst/>
          </a:prstGeom>
        </p:spPr>
        <p:txBody>
          <a:bodyPr anchor="t" rtlCol="false" tIns="0" lIns="0" bIns="0" rIns="0">
            <a:spAutoFit/>
          </a:bodyPr>
          <a:lstStyle/>
          <a:p>
            <a:pPr algn="ctr">
              <a:lnSpc>
                <a:spcPts val="5181"/>
              </a:lnSpc>
              <a:spcBef>
                <a:spcPct val="0"/>
              </a:spcBef>
            </a:pPr>
            <a:r>
              <a:rPr lang="en-US" b="true" sz="3300">
                <a:solidFill>
                  <a:srgbClr val="FFFFFF"/>
                </a:solidFill>
                <a:latin typeface="Libra Serif Modern Bold"/>
                <a:ea typeface="Libra Serif Modern Bold"/>
                <a:cs typeface="Libra Serif Modern Bold"/>
                <a:sym typeface="Libra Serif Modern Bold"/>
              </a:rPr>
              <a:t>* </a:t>
            </a:r>
            <a:r>
              <a:rPr lang="en-US" b="true" sz="3300">
                <a:solidFill>
                  <a:srgbClr val="FFFFFF"/>
                </a:solidFill>
                <a:latin typeface="Libra Serif Modern Bold"/>
                <a:ea typeface="Libra Serif Modern Bold"/>
                <a:cs typeface="Libra Serif Modern Bold"/>
                <a:sym typeface="Libra Serif Modern Bold"/>
              </a:rPr>
              <a:t>ACR - Độ chính xác phân loại cảm xúc</a:t>
            </a:r>
          </a:p>
        </p:txBody>
      </p:sp>
      <p:sp>
        <p:nvSpPr>
          <p:cNvPr name="TextBox 3" id="3"/>
          <p:cNvSpPr txBox="true"/>
          <p:nvPr/>
        </p:nvSpPr>
        <p:spPr>
          <a:xfrm rot="0">
            <a:off x="789057" y="1631823"/>
            <a:ext cx="16624582" cy="1240282"/>
          </a:xfrm>
          <a:prstGeom prst="rect">
            <a:avLst/>
          </a:prstGeom>
        </p:spPr>
        <p:txBody>
          <a:bodyPr anchor="t" rtlCol="false" tIns="0" lIns="0" bIns="0" rIns="0">
            <a:spAutoFit/>
          </a:bodyPr>
          <a:lstStyle/>
          <a:p>
            <a:pPr algn="l"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ACR đánh giá chất lượng DS bằng cách kiểm tra độ chính xác khi mô hình BERT huấn luyện trên dữ liệu thực (DR) dự đoán nhãn cho DS.</a:t>
            </a:r>
          </a:p>
        </p:txBody>
      </p:sp>
      <p:sp>
        <p:nvSpPr>
          <p:cNvPr name="TextBox 4" id="4"/>
          <p:cNvSpPr txBox="true"/>
          <p:nvPr/>
        </p:nvSpPr>
        <p:spPr>
          <a:xfrm rot="0">
            <a:off x="5409286" y="2957830"/>
            <a:ext cx="6104573"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ACR = N_correct(DS) / N_total(DS).</a:t>
            </a:r>
          </a:p>
        </p:txBody>
      </p:sp>
      <p:sp>
        <p:nvSpPr>
          <p:cNvPr name="TextBox 5" id="5"/>
          <p:cNvSpPr txBox="true"/>
          <p:nvPr/>
        </p:nvSpPr>
        <p:spPr>
          <a:xfrm rot="0">
            <a:off x="413618" y="3951587"/>
            <a:ext cx="7196376" cy="641223"/>
          </a:xfrm>
          <a:prstGeom prst="rect">
            <a:avLst/>
          </a:prstGeom>
        </p:spPr>
        <p:txBody>
          <a:bodyPr anchor="t" rtlCol="false" tIns="0" lIns="0" bIns="0" rIns="0">
            <a:spAutoFit/>
          </a:bodyPr>
          <a:lstStyle/>
          <a:p>
            <a:pPr algn="ctr">
              <a:lnSpc>
                <a:spcPts val="5181"/>
              </a:lnSpc>
              <a:spcBef>
                <a:spcPct val="0"/>
              </a:spcBef>
            </a:pPr>
            <a:r>
              <a:rPr lang="en-US" b="true" sz="3300">
                <a:solidFill>
                  <a:srgbClr val="FFFFFF"/>
                </a:solidFill>
                <a:latin typeface="Libra Serif Modern Bold"/>
                <a:ea typeface="Libra Serif Modern Bold"/>
                <a:cs typeface="Libra Serif Modern Bold"/>
                <a:sym typeface="Libra Serif Modern Bold"/>
              </a:rPr>
              <a:t>* </a:t>
            </a:r>
            <a:r>
              <a:rPr lang="en-US" b="true" sz="3300">
                <a:solidFill>
                  <a:srgbClr val="FFFFFF"/>
                </a:solidFill>
                <a:latin typeface="Libra Serif Modern Bold"/>
                <a:ea typeface="Libra Serif Modern Bold"/>
                <a:cs typeface="Libra Serif Modern Bold"/>
                <a:sym typeface="Libra Serif Modern Bold"/>
              </a:rPr>
              <a:t>LXC - Đánh giá sự phù hợp ngữ nghĩa</a:t>
            </a:r>
          </a:p>
        </p:txBody>
      </p:sp>
      <p:sp>
        <p:nvSpPr>
          <p:cNvPr name="TextBox 6" id="6"/>
          <p:cNvSpPr txBox="true"/>
          <p:nvPr/>
        </p:nvSpPr>
        <p:spPr>
          <a:xfrm rot="0">
            <a:off x="930945" y="4678535"/>
            <a:ext cx="13043774" cy="611632"/>
          </a:xfrm>
          <a:prstGeom prst="rect">
            <a:avLst/>
          </a:prstGeom>
        </p:spPr>
        <p:txBody>
          <a:bodyPr anchor="t" rtlCol="false" tIns="0" lIns="0" bIns="0" rIns="0">
            <a:spAutoFit/>
          </a:bodyPr>
          <a:lstStyle/>
          <a:p>
            <a:pPr algn="ctr"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LXC1: Độ đa dạng từ vựng (tỷ lệ số từ duy nhất so với tổng số từ trong DS)</a:t>
            </a:r>
          </a:p>
        </p:txBody>
      </p:sp>
      <p:sp>
        <p:nvSpPr>
          <p:cNvPr name="TextBox 7" id="7"/>
          <p:cNvSpPr txBox="true"/>
          <p:nvPr/>
        </p:nvSpPr>
        <p:spPr>
          <a:xfrm rot="0">
            <a:off x="4839138" y="5375892"/>
            <a:ext cx="6263878"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LXC1 = N_unique(DS) / N_total(DS).</a:t>
            </a:r>
          </a:p>
        </p:txBody>
      </p:sp>
      <p:sp>
        <p:nvSpPr>
          <p:cNvPr name="TextBox 8" id="8"/>
          <p:cNvSpPr txBox="true"/>
          <p:nvPr/>
        </p:nvSpPr>
        <p:spPr>
          <a:xfrm rot="0">
            <a:off x="930945" y="6233109"/>
            <a:ext cx="12695991" cy="611632"/>
          </a:xfrm>
          <a:prstGeom prst="rect">
            <a:avLst/>
          </a:prstGeom>
        </p:spPr>
        <p:txBody>
          <a:bodyPr anchor="t" rtlCol="false" tIns="0" lIns="0" bIns="0" rIns="0">
            <a:spAutoFit/>
          </a:bodyPr>
          <a:lstStyle/>
          <a:p>
            <a:pPr algn="ctr"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LXC2: Tỷ lệ từ trong DS xuất hiện trong từ điển thuật ngữ tài chính FTG.</a:t>
            </a:r>
          </a:p>
        </p:txBody>
      </p:sp>
      <p:sp>
        <p:nvSpPr>
          <p:cNvPr name="TextBox 9" id="9"/>
          <p:cNvSpPr txBox="true"/>
          <p:nvPr/>
        </p:nvSpPr>
        <p:spPr>
          <a:xfrm rot="0">
            <a:off x="4951652" y="7090326"/>
            <a:ext cx="5925860" cy="611632"/>
          </a:xfrm>
          <a:prstGeom prst="rect">
            <a:avLst/>
          </a:prstGeom>
        </p:spPr>
        <p:txBody>
          <a:bodyPr anchor="t" rtlCol="false" tIns="0" lIns="0" bIns="0" rIns="0">
            <a:spAutoFit/>
          </a:bodyPr>
          <a:lstStyle/>
          <a:p>
            <a:pPr algn="ctr">
              <a:lnSpc>
                <a:spcPts val="5024"/>
              </a:lnSpc>
              <a:spcBef>
                <a:spcPct val="0"/>
              </a:spcBef>
            </a:pPr>
            <a:r>
              <a:rPr lang="en-US" sz="3200">
                <a:solidFill>
                  <a:srgbClr val="FFFFFF"/>
                </a:solidFill>
                <a:latin typeface="Libra Serif Modern"/>
                <a:ea typeface="Libra Serif Modern"/>
                <a:cs typeface="Libra Serif Modern"/>
                <a:sym typeface="Libra Serif Modern"/>
              </a:rPr>
              <a:t>LXC2 = N_FTG(DS) / N_total(DS).</a:t>
            </a:r>
          </a:p>
        </p:txBody>
      </p:sp>
      <p:sp>
        <p:nvSpPr>
          <p:cNvPr name="TextBox 10" id="10"/>
          <p:cNvSpPr txBox="true"/>
          <p:nvPr/>
        </p:nvSpPr>
        <p:spPr>
          <a:xfrm rot="0">
            <a:off x="930945" y="7787683"/>
            <a:ext cx="15400384" cy="1240282"/>
          </a:xfrm>
          <a:prstGeom prst="rect">
            <a:avLst/>
          </a:prstGeom>
        </p:spPr>
        <p:txBody>
          <a:bodyPr anchor="t" rtlCol="false" tIns="0" lIns="0" bIns="0" rIns="0">
            <a:spAutoFit/>
          </a:bodyPr>
          <a:lstStyle/>
          <a:p>
            <a:pPr algn="just"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Tổng hợp LXC1 và LXC2:  LXC = u₁ × LXC1 + u₂ × LXC2, u₁ + u₂ = 1. </a:t>
            </a:r>
          </a:p>
          <a:p>
            <a:pPr algn="r">
              <a:lnSpc>
                <a:spcPts val="5024"/>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99217" y="3182463"/>
            <a:ext cx="17089566" cy="4486011"/>
          </a:xfrm>
          <a:custGeom>
            <a:avLst/>
            <a:gdLst/>
            <a:ahLst/>
            <a:cxnLst/>
            <a:rect r="r" b="b" t="t" l="l"/>
            <a:pathLst>
              <a:path h="4486011" w="17089566">
                <a:moveTo>
                  <a:pt x="0" y="0"/>
                </a:moveTo>
                <a:lnTo>
                  <a:pt x="17089566" y="0"/>
                </a:lnTo>
                <a:lnTo>
                  <a:pt x="17089566" y="4486011"/>
                </a:lnTo>
                <a:lnTo>
                  <a:pt x="0" y="4486011"/>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447869"/>
            <a:ext cx="6683673" cy="1076071"/>
          </a:xfrm>
          <a:prstGeom prst="rect">
            <a:avLst/>
          </a:prstGeom>
        </p:spPr>
        <p:txBody>
          <a:bodyPr anchor="t" rtlCol="false" tIns="0" lIns="0" bIns="0" rIns="0">
            <a:spAutoFit/>
          </a:bodyPr>
          <a:lstStyle/>
          <a:p>
            <a:pPr algn="l">
              <a:lnSpc>
                <a:spcPts val="8792"/>
              </a:lnSpc>
            </a:pPr>
            <a:r>
              <a:rPr lang="en-US" sz="5600" b="true">
                <a:solidFill>
                  <a:srgbClr val="FFFFFF"/>
                </a:solidFill>
                <a:latin typeface="Libra Serif Modern Bold"/>
                <a:ea typeface="Libra Serif Modern Bold"/>
                <a:cs typeface="Libra Serif Modern Bold"/>
                <a:sym typeface="Libra Serif Modern Bold"/>
              </a:rPr>
              <a:t>4. Kết quả</a:t>
            </a:r>
          </a:p>
        </p:txBody>
      </p:sp>
      <p:sp>
        <p:nvSpPr>
          <p:cNvPr name="TextBox 4" id="4"/>
          <p:cNvSpPr txBox="true"/>
          <p:nvPr/>
        </p:nvSpPr>
        <p:spPr>
          <a:xfrm rot="0">
            <a:off x="1513823" y="1462301"/>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4.1. Kết quả triển khai Prompting</a:t>
            </a:r>
          </a:p>
        </p:txBody>
      </p:sp>
      <p:sp>
        <p:nvSpPr>
          <p:cNvPr name="TextBox 5" id="5"/>
          <p:cNvSpPr txBox="true"/>
          <p:nvPr/>
        </p:nvSpPr>
        <p:spPr>
          <a:xfrm rot="0">
            <a:off x="1028700" y="2583919"/>
            <a:ext cx="15433189" cy="4819650"/>
          </a:xfrm>
          <a:prstGeom prst="rect">
            <a:avLst/>
          </a:prstGeom>
        </p:spPr>
        <p:txBody>
          <a:bodyPr anchor="t" rtlCol="false" tIns="0" lIns="0" bIns="0" rIns="0">
            <a:spAutoFit/>
          </a:bodyPr>
          <a:lstStyle/>
          <a:p>
            <a:pPr algn="l" marL="971550" indent="-485775" lvl="1">
              <a:lnSpc>
                <a:spcPts val="5400"/>
              </a:lnSpc>
              <a:buFont typeface="Arial"/>
              <a:buChar char="•"/>
            </a:pPr>
            <a:r>
              <a:rPr lang="en-US" sz="4500">
                <a:solidFill>
                  <a:srgbClr val="FFFFFF"/>
                </a:solidFill>
                <a:latin typeface="Crimson Pro"/>
                <a:ea typeface="Crimson Pro"/>
                <a:cs typeface="Crimson Pro"/>
                <a:sym typeface="Crimson Pro"/>
              </a:rPr>
              <a:t>Phương pháp Reinforcement Prompting được triển khai với một Agent ban đầu được trang bị một bộ từ vựng gồm các tập từ khóa tần suất cao</a:t>
            </a:r>
          </a:p>
          <a:p>
            <a:pPr algn="l" marL="971550" indent="-485775" lvl="1">
              <a:lnSpc>
                <a:spcPts val="5400"/>
              </a:lnSpc>
              <a:buFont typeface="Arial"/>
              <a:buChar char="•"/>
            </a:pPr>
            <a:r>
              <a:rPr lang="en-US" sz="4500">
                <a:solidFill>
                  <a:srgbClr val="FFFFFF"/>
                </a:solidFill>
                <a:latin typeface="Crimson Pro"/>
                <a:ea typeface="Crimson Pro"/>
                <a:cs typeface="Crimson Pro"/>
                <a:sym typeface="Crimson Pro"/>
              </a:rPr>
              <a:t>Trong quá trình lặp lại, Agent chọn các tập từ khóa ở mỗi lần lặp và kết hợp chúng một cách tự nhiên với một Prompt Template được định nghĩa trước</a:t>
            </a:r>
          </a:p>
          <a:p>
            <a:pPr algn="l" marL="971550" indent="-485775" lvl="1">
              <a:lnSpc>
                <a:spcPts val="5400"/>
              </a:lnSpc>
              <a:buFont typeface="Arial"/>
              <a:buChar char="•"/>
            </a:pPr>
            <a:r>
              <a:rPr lang="en-US" sz="4500">
                <a:solidFill>
                  <a:srgbClr val="FFFFFF"/>
                </a:solidFill>
                <a:latin typeface="Crimson Pro"/>
                <a:ea typeface="Crimson Pro"/>
                <a:cs typeface="Crimson Pro"/>
                <a:sym typeface="Crimson Pro"/>
              </a:rPr>
              <a:t>Chạy 1,000 tập huấn luyện để tìm prompt tốt nhất</a:t>
            </a:r>
          </a:p>
        </p:txBody>
      </p:sp>
      <p:sp>
        <p:nvSpPr>
          <p:cNvPr name="TextBox 6" id="6"/>
          <p:cNvSpPr txBox="true"/>
          <p:nvPr/>
        </p:nvSpPr>
        <p:spPr>
          <a:xfrm rot="0">
            <a:off x="1028700" y="7384519"/>
            <a:ext cx="14515356" cy="855345"/>
          </a:xfrm>
          <a:prstGeom prst="rect">
            <a:avLst/>
          </a:prstGeom>
        </p:spPr>
        <p:txBody>
          <a:bodyPr anchor="t" rtlCol="false" tIns="0" lIns="0" bIns="0" rIns="0">
            <a:spAutoFit/>
          </a:bodyPr>
          <a:lstStyle/>
          <a:p>
            <a:pPr algn="l" marL="971550" indent="-485775" lvl="1">
              <a:lnSpc>
                <a:spcPts val="7065"/>
              </a:lnSpc>
              <a:buFont typeface="Arial"/>
              <a:buChar char="•"/>
            </a:pPr>
            <a:r>
              <a:rPr lang="en-US" sz="4500">
                <a:solidFill>
                  <a:srgbClr val="FFFFFF"/>
                </a:solidFill>
                <a:latin typeface="Crimson Pro"/>
                <a:ea typeface="Crimson Pro"/>
                <a:cs typeface="Crimson Pro"/>
                <a:sym typeface="Crimson Pro"/>
              </a:rPr>
              <a:t>Đồ thị: cumulative rewards tăng dần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13779" y="2522532"/>
            <a:ext cx="13260442" cy="7061185"/>
          </a:xfrm>
          <a:custGeom>
            <a:avLst/>
            <a:gdLst/>
            <a:ahLst/>
            <a:cxnLst/>
            <a:rect r="r" b="b" t="t" l="l"/>
            <a:pathLst>
              <a:path h="7061185" w="13260442">
                <a:moveTo>
                  <a:pt x="0" y="0"/>
                </a:moveTo>
                <a:lnTo>
                  <a:pt x="13260442" y="0"/>
                </a:lnTo>
                <a:lnTo>
                  <a:pt x="13260442" y="7061185"/>
                </a:lnTo>
                <a:lnTo>
                  <a:pt x="0" y="7061185"/>
                </a:lnTo>
                <a:lnTo>
                  <a:pt x="0" y="0"/>
                </a:lnTo>
                <a:close/>
              </a:path>
            </a:pathLst>
          </a:custGeom>
          <a:blipFill>
            <a:blip r:embed="rId2"/>
            <a:stretch>
              <a:fillRect l="0" t="0" r="0" b="0"/>
            </a:stretch>
          </a:blipFill>
        </p:spPr>
      </p:sp>
      <p:sp>
        <p:nvSpPr>
          <p:cNvPr name="TextBox 3" id="3"/>
          <p:cNvSpPr txBox="true"/>
          <p:nvPr/>
        </p:nvSpPr>
        <p:spPr>
          <a:xfrm rot="0">
            <a:off x="1028700" y="654530"/>
            <a:ext cx="11346886" cy="1350010"/>
          </a:xfrm>
          <a:prstGeom prst="rect">
            <a:avLst/>
          </a:prstGeom>
        </p:spPr>
        <p:txBody>
          <a:bodyPr anchor="t" rtlCol="false" tIns="0" lIns="0" bIns="0" rIns="0">
            <a:spAutoFit/>
          </a:bodyPr>
          <a:lstStyle/>
          <a:p>
            <a:pPr algn="l" marL="755651" indent="-377825" lvl="1">
              <a:lnSpc>
                <a:spcPts val="5495"/>
              </a:lnSpc>
              <a:buFont typeface="Arial"/>
              <a:buChar char="•"/>
            </a:pPr>
            <a:r>
              <a:rPr lang="en-US" sz="3500">
                <a:solidFill>
                  <a:srgbClr val="FFFFFF"/>
                </a:solidFill>
                <a:latin typeface="Crimson Pro"/>
                <a:ea typeface="Crimson Pro"/>
                <a:cs typeface="Crimson Pro"/>
                <a:sym typeface="Crimson Pro"/>
              </a:rPr>
              <a:t>Các từ khóa này được chọn dựa trên thuật ngữ tài chính từ Investopedia và dữ liệu đào tạo trước của ChatGPT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37543" y="2912507"/>
            <a:ext cx="14793057" cy="4461986"/>
          </a:xfrm>
          <a:custGeom>
            <a:avLst/>
            <a:gdLst/>
            <a:ahLst/>
            <a:cxnLst/>
            <a:rect r="r" b="b" t="t" l="l"/>
            <a:pathLst>
              <a:path h="4461986" w="14793057">
                <a:moveTo>
                  <a:pt x="0" y="0"/>
                </a:moveTo>
                <a:lnTo>
                  <a:pt x="14793057" y="0"/>
                </a:lnTo>
                <a:lnTo>
                  <a:pt x="14793057" y="4461986"/>
                </a:lnTo>
                <a:lnTo>
                  <a:pt x="0" y="446198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72238" y="2987706"/>
            <a:ext cx="16743523" cy="3871940"/>
          </a:xfrm>
          <a:custGeom>
            <a:avLst/>
            <a:gdLst/>
            <a:ahLst/>
            <a:cxnLst/>
            <a:rect r="r" b="b" t="t" l="l"/>
            <a:pathLst>
              <a:path h="3871940" w="16743523">
                <a:moveTo>
                  <a:pt x="0" y="0"/>
                </a:moveTo>
                <a:lnTo>
                  <a:pt x="16743524" y="0"/>
                </a:lnTo>
                <a:lnTo>
                  <a:pt x="16743524" y="3871940"/>
                </a:lnTo>
                <a:lnTo>
                  <a:pt x="0" y="3871940"/>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66768"/>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Nhận xét</a:t>
            </a:r>
          </a:p>
        </p:txBody>
      </p:sp>
      <p:sp>
        <p:nvSpPr>
          <p:cNvPr name="TextBox 4" id="4"/>
          <p:cNvSpPr txBox="true"/>
          <p:nvPr/>
        </p:nvSpPr>
        <p:spPr>
          <a:xfrm rot="0">
            <a:off x="674123" y="2214292"/>
            <a:ext cx="16939754" cy="6962775"/>
          </a:xfrm>
          <a:prstGeom prst="rect">
            <a:avLst/>
          </a:prstGeom>
        </p:spPr>
        <p:txBody>
          <a:bodyPr anchor="t" rtlCol="false" tIns="0" lIns="0" bIns="0" rIns="0">
            <a:spAutoFit/>
          </a:bodyPr>
          <a:lstStyle/>
          <a:p>
            <a:pPr algn="l" marL="1101145" indent="-550573" lvl="1">
              <a:lnSpc>
                <a:spcPts val="6120"/>
              </a:lnSpc>
              <a:buFont typeface="Arial"/>
              <a:buChar char="•"/>
            </a:pPr>
            <a:r>
              <a:rPr lang="en-US" sz="5100">
                <a:solidFill>
                  <a:srgbClr val="FFFFFF"/>
                </a:solidFill>
                <a:latin typeface="Crimson Pro"/>
                <a:ea typeface="Crimson Pro"/>
                <a:cs typeface="Crimson Pro"/>
                <a:sym typeface="Crimson Pro"/>
              </a:rPr>
              <a:t>Tính liên quan của từ khóa: Việc chọn từ khóa từ các nguồn đáng tin cậy giúp đảm bảo rằng các prompt không chỉ chính xác mà còn phong phú về ngữ nghĩa</a:t>
            </a:r>
          </a:p>
          <a:p>
            <a:pPr algn="l" marL="1101145" indent="-550573" lvl="1">
              <a:lnSpc>
                <a:spcPts val="6120"/>
              </a:lnSpc>
              <a:buFont typeface="Arial"/>
              <a:buChar char="•"/>
            </a:pPr>
            <a:r>
              <a:rPr lang="en-US" sz="5100">
                <a:solidFill>
                  <a:srgbClr val="FFFFFF"/>
                </a:solidFill>
                <a:latin typeface="Crimson Pro"/>
                <a:ea typeface="Crimson Pro"/>
                <a:cs typeface="Crimson Pro"/>
                <a:sym typeface="Crimson Pro"/>
              </a:rPr>
              <a:t>Hiệu quả của thiết lập nhiệt độ: thể hiện sự linh hoạt của phương pháp trong việc thích nghi với các giai đoạn khác nhau</a:t>
            </a:r>
          </a:p>
          <a:p>
            <a:pPr algn="l" marL="1101145" indent="-550573" lvl="1">
              <a:lnSpc>
                <a:spcPts val="6120"/>
              </a:lnSpc>
              <a:buFont typeface="Arial"/>
              <a:buChar char="•"/>
            </a:pPr>
            <a:r>
              <a:rPr lang="en-US" sz="5100">
                <a:solidFill>
                  <a:srgbClr val="FFFFFF"/>
                </a:solidFill>
                <a:latin typeface="Crimson Pro"/>
                <a:ea typeface="Crimson Pro"/>
                <a:cs typeface="Crimson Pro"/>
                <a:sym typeface="Crimson Pro"/>
              </a:rPr>
              <a:t>Thời điểm ổn định: Sự ổn định sau 650 epochs cho thấy phương pháp này hiệu quả mà không cần quá nhiều tài nguyên tính toán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4. Kết quả</a:t>
            </a:r>
          </a:p>
        </p:txBody>
      </p:sp>
      <p:sp>
        <p:nvSpPr>
          <p:cNvPr name="TextBox 4" id="4"/>
          <p:cNvSpPr txBox="true"/>
          <p:nvPr/>
        </p:nvSpPr>
        <p:spPr>
          <a:xfrm rot="0">
            <a:off x="1513823" y="1462301"/>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4.2. Phân tích cảm xúc</a:t>
            </a:r>
          </a:p>
        </p:txBody>
      </p:sp>
      <p:sp>
        <p:nvSpPr>
          <p:cNvPr name="TextBox 5" id="5"/>
          <p:cNvSpPr txBox="true"/>
          <p:nvPr/>
        </p:nvSpPr>
        <p:spPr>
          <a:xfrm rot="0">
            <a:off x="572244" y="2762021"/>
            <a:ext cx="16384583" cy="2333625"/>
          </a:xfrm>
          <a:prstGeom prst="rect">
            <a:avLst/>
          </a:prstGeom>
        </p:spPr>
        <p:txBody>
          <a:bodyPr anchor="t" rtlCol="false" tIns="0" lIns="0" bIns="0" rIns="0">
            <a:spAutoFit/>
          </a:bodyPr>
          <a:lstStyle/>
          <a:p>
            <a:pPr algn="l" marL="1101145" indent="-550573" lvl="1">
              <a:lnSpc>
                <a:spcPts val="6120"/>
              </a:lnSpc>
              <a:buFont typeface="Arial"/>
              <a:buChar char="•"/>
            </a:pPr>
            <a:r>
              <a:rPr lang="en-US" sz="5100">
                <a:solidFill>
                  <a:srgbClr val="FFFFFF"/>
                </a:solidFill>
                <a:latin typeface="Crimson Pro"/>
                <a:ea typeface="Crimson Pro"/>
                <a:cs typeface="Crimson Pro"/>
                <a:sym typeface="Crimson Pro"/>
              </a:rPr>
              <a:t>Prompt tối ưu thu được từ phương pháp Reinforcement Prompting được sử dụng để hướng dẫn Executor LLM tạo ra 2.300 mẫu dữ liệu tổng hợp tài chính.</a:t>
            </a:r>
          </a:p>
        </p:txBody>
      </p:sp>
      <p:sp>
        <p:nvSpPr>
          <p:cNvPr name="TextBox 6" id="6"/>
          <p:cNvSpPr txBox="true"/>
          <p:nvPr/>
        </p:nvSpPr>
        <p:spPr>
          <a:xfrm rot="0">
            <a:off x="1028700" y="5076596"/>
            <a:ext cx="17092518" cy="2333625"/>
          </a:xfrm>
          <a:prstGeom prst="rect">
            <a:avLst/>
          </a:prstGeom>
        </p:spPr>
        <p:txBody>
          <a:bodyPr anchor="t" rtlCol="false" tIns="0" lIns="0" bIns="0" rIns="0">
            <a:spAutoFit/>
          </a:bodyPr>
          <a:lstStyle/>
          <a:p>
            <a:pPr algn="l">
              <a:lnSpc>
                <a:spcPts val="6120"/>
              </a:lnSpc>
            </a:pPr>
            <a:r>
              <a:rPr lang="en-US" sz="5100">
                <a:solidFill>
                  <a:srgbClr val="FFFFFF"/>
                </a:solidFill>
                <a:latin typeface="Crimson Pro"/>
                <a:ea typeface="Crimson Pro"/>
                <a:cs typeface="Crimson Pro"/>
                <a:sym typeface="Crimson Pro"/>
              </a:rPr>
              <a:t>-&gt; Thực hiện </a:t>
            </a:r>
            <a:r>
              <a:rPr lang="en-US" sz="5100">
                <a:solidFill>
                  <a:srgbClr val="FFFFFF"/>
                </a:solidFill>
                <a:latin typeface="Crimson Pro"/>
                <a:ea typeface="Crimson Pro"/>
                <a:cs typeface="Crimson Pro"/>
                <a:sym typeface="Crimson Pro"/>
              </a:rPr>
              <a:t>một nhiệm vụ phân tích cảm xúc, so sánh hiệu suất của các mô hình BERT được huấn luyện trên dữ liệu tổng hợp và dữ liệu thực từ Financial Phrasebank </a:t>
            </a:r>
          </a:p>
        </p:txBody>
      </p:sp>
      <p:sp>
        <p:nvSpPr>
          <p:cNvPr name="TextBox 7" id="7"/>
          <p:cNvSpPr txBox="true"/>
          <p:nvPr/>
        </p:nvSpPr>
        <p:spPr>
          <a:xfrm rot="0">
            <a:off x="572244" y="7514996"/>
            <a:ext cx="16687056" cy="1562100"/>
          </a:xfrm>
          <a:prstGeom prst="rect">
            <a:avLst/>
          </a:prstGeom>
        </p:spPr>
        <p:txBody>
          <a:bodyPr anchor="t" rtlCol="false" tIns="0" lIns="0" bIns="0" rIns="0">
            <a:spAutoFit/>
          </a:bodyPr>
          <a:lstStyle/>
          <a:p>
            <a:pPr algn="l" marL="1101090" indent="-550545" lvl="1">
              <a:lnSpc>
                <a:spcPts val="6120"/>
              </a:lnSpc>
              <a:buFont typeface="Arial"/>
              <a:buChar char="•"/>
            </a:pPr>
            <a:r>
              <a:rPr lang="en-US" sz="5100">
                <a:solidFill>
                  <a:srgbClr val="FFFFFF"/>
                </a:solidFill>
                <a:latin typeface="Crimson Pro"/>
                <a:ea typeface="Crimson Pro"/>
                <a:cs typeface="Crimson Pro"/>
                <a:sym typeface="Crimson Pro"/>
              </a:rPr>
              <a:t>C</a:t>
            </a:r>
            <a:r>
              <a:rPr lang="en-US" sz="5100">
                <a:solidFill>
                  <a:srgbClr val="FFFFFF"/>
                </a:solidFill>
                <a:latin typeface="Crimson Pro"/>
                <a:ea typeface="Crimson Pro"/>
                <a:cs typeface="Crimson Pro"/>
                <a:sym typeface="Crimson Pro"/>
              </a:rPr>
              <a:t>ác so sánh được tiến hành bằng cách sử dụng Twitter Financial Dataset và Fin-news Financial 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03305" y="1552405"/>
            <a:ext cx="7955995" cy="4505082"/>
          </a:xfrm>
          <a:custGeom>
            <a:avLst/>
            <a:gdLst/>
            <a:ahLst/>
            <a:cxnLst/>
            <a:rect r="r" b="b" t="t" l="l"/>
            <a:pathLst>
              <a:path h="4505082" w="7955995">
                <a:moveTo>
                  <a:pt x="0" y="0"/>
                </a:moveTo>
                <a:lnTo>
                  <a:pt x="7955995" y="0"/>
                </a:lnTo>
                <a:lnTo>
                  <a:pt x="7955995" y="4505083"/>
                </a:lnTo>
                <a:lnTo>
                  <a:pt x="0" y="4505083"/>
                </a:lnTo>
                <a:lnTo>
                  <a:pt x="0" y="0"/>
                </a:lnTo>
                <a:close/>
              </a:path>
            </a:pathLst>
          </a:custGeom>
          <a:blipFill>
            <a:blip r:embed="rId4"/>
            <a:stretch>
              <a:fillRect l="0" t="0" r="0" b="0"/>
            </a:stretch>
          </a:blipFill>
        </p:spPr>
      </p:sp>
      <p:sp>
        <p:nvSpPr>
          <p:cNvPr name="Freeform 4" id="4"/>
          <p:cNvSpPr/>
          <p:nvPr/>
        </p:nvSpPr>
        <p:spPr>
          <a:xfrm flipH="false" flipV="false" rot="0">
            <a:off x="10105298" y="5848258"/>
            <a:ext cx="7154002" cy="3755851"/>
          </a:xfrm>
          <a:custGeom>
            <a:avLst/>
            <a:gdLst/>
            <a:ahLst/>
            <a:cxnLst/>
            <a:rect r="r" b="b" t="t" l="l"/>
            <a:pathLst>
              <a:path h="3755851" w="7154002">
                <a:moveTo>
                  <a:pt x="0" y="0"/>
                </a:moveTo>
                <a:lnTo>
                  <a:pt x="7154002" y="0"/>
                </a:lnTo>
                <a:lnTo>
                  <a:pt x="7154002" y="3755851"/>
                </a:lnTo>
                <a:lnTo>
                  <a:pt x="0" y="3755851"/>
                </a:lnTo>
                <a:lnTo>
                  <a:pt x="0" y="0"/>
                </a:lnTo>
                <a:close/>
              </a:path>
            </a:pathLst>
          </a:custGeom>
          <a:blipFill>
            <a:blip r:embed="rId5"/>
            <a:stretch>
              <a:fillRect l="0" t="0" r="0" b="0"/>
            </a:stretch>
          </a:blipFill>
        </p:spPr>
      </p:sp>
      <p:sp>
        <p:nvSpPr>
          <p:cNvPr name="TextBox 5" id="5"/>
          <p:cNvSpPr txBox="true"/>
          <p:nvPr/>
        </p:nvSpPr>
        <p:spPr>
          <a:xfrm rot="0">
            <a:off x="1531259" y="1555565"/>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1.1 Bối cảnh</a:t>
            </a:r>
          </a:p>
        </p:txBody>
      </p:sp>
      <p:sp>
        <p:nvSpPr>
          <p:cNvPr name="TextBox 6" id="6"/>
          <p:cNvSpPr txBox="true"/>
          <p:nvPr/>
        </p:nvSpPr>
        <p:spPr>
          <a:xfrm rot="0">
            <a:off x="709823" y="2517180"/>
            <a:ext cx="9101014" cy="6890116"/>
          </a:xfrm>
          <a:prstGeom prst="rect">
            <a:avLst/>
          </a:prstGeom>
        </p:spPr>
        <p:txBody>
          <a:bodyPr anchor="t" rtlCol="false" tIns="0" lIns="0" bIns="0" rIns="0">
            <a:spAutoFit/>
          </a:bodyPr>
          <a:lstStyle/>
          <a:p>
            <a:pPr algn="l" marL="1077818" indent="-538909" lvl="1">
              <a:lnSpc>
                <a:spcPts val="7837"/>
              </a:lnSpc>
              <a:buFont typeface="Arial"/>
              <a:buChar char="•"/>
            </a:pPr>
            <a:r>
              <a:rPr lang="en-US" sz="4992">
                <a:solidFill>
                  <a:srgbClr val="FFFFFF"/>
                </a:solidFill>
                <a:latin typeface="Crimson Pro"/>
                <a:ea typeface="Crimson Pro"/>
                <a:cs typeface="Crimson Pro"/>
                <a:sym typeface="Crimson Pro"/>
              </a:rPr>
              <a:t>LLMs: Mô hình ngôn ngữ lớn, có khả năng xử lý văn bản tự nhiên </a:t>
            </a:r>
          </a:p>
          <a:p>
            <a:pPr algn="l" marL="1077818" indent="-538909" lvl="1">
              <a:lnSpc>
                <a:spcPts val="7837"/>
              </a:lnSpc>
              <a:buFont typeface="Arial"/>
              <a:buChar char="•"/>
            </a:pPr>
            <a:r>
              <a:rPr lang="en-US" sz="4992">
                <a:solidFill>
                  <a:srgbClr val="FFFFFF"/>
                </a:solidFill>
                <a:latin typeface="Crimson Pro"/>
                <a:ea typeface="Crimson Pro"/>
                <a:cs typeface="Crimson Pro"/>
                <a:sym typeface="Crimson Pro"/>
              </a:rPr>
              <a:t>Ứng dụng:</a:t>
            </a:r>
          </a:p>
          <a:p>
            <a:pPr algn="l">
              <a:lnSpc>
                <a:spcPts val="7837"/>
              </a:lnSpc>
            </a:pPr>
            <a:r>
              <a:rPr lang="en-US" sz="4992">
                <a:solidFill>
                  <a:srgbClr val="FFFFFF"/>
                </a:solidFill>
                <a:latin typeface="Crimson Pro"/>
                <a:ea typeface="Crimson Pro"/>
                <a:cs typeface="Crimson Pro"/>
                <a:sym typeface="Crimson Pro"/>
              </a:rPr>
              <a:t>     - Giáo dục</a:t>
            </a:r>
          </a:p>
          <a:p>
            <a:pPr algn="l">
              <a:lnSpc>
                <a:spcPts val="7837"/>
              </a:lnSpc>
            </a:pPr>
            <a:r>
              <a:rPr lang="en-US" sz="4992">
                <a:solidFill>
                  <a:srgbClr val="FFFFFF"/>
                </a:solidFill>
                <a:latin typeface="Crimson Pro"/>
                <a:ea typeface="Crimson Pro"/>
                <a:cs typeface="Crimson Pro"/>
                <a:sym typeface="Crimson Pro"/>
              </a:rPr>
              <a:t>     - Truyền thông và báo chí</a:t>
            </a:r>
          </a:p>
          <a:p>
            <a:pPr algn="l">
              <a:lnSpc>
                <a:spcPts val="7837"/>
              </a:lnSpc>
            </a:pPr>
            <a:r>
              <a:rPr lang="en-US" sz="4992">
                <a:solidFill>
                  <a:srgbClr val="FFFFFF"/>
                </a:solidFill>
                <a:latin typeface="Crimson Pro"/>
                <a:ea typeface="Crimson Pro"/>
                <a:cs typeface="Crimson Pro"/>
                <a:sym typeface="Crimson Pro"/>
              </a:rPr>
              <a:t>     - Tài chính</a:t>
            </a:r>
          </a:p>
        </p:txBody>
      </p:sp>
      <p:sp>
        <p:nvSpPr>
          <p:cNvPr name="TextBox 7" id="7"/>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1. Mở đầu</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84519" y="1735499"/>
            <a:ext cx="16374781" cy="6816002"/>
          </a:xfrm>
          <a:custGeom>
            <a:avLst/>
            <a:gdLst/>
            <a:ahLst/>
            <a:cxnLst/>
            <a:rect r="r" b="b" t="t" l="l"/>
            <a:pathLst>
              <a:path h="6816002" w="16374781">
                <a:moveTo>
                  <a:pt x="0" y="0"/>
                </a:moveTo>
                <a:lnTo>
                  <a:pt x="16374781" y="0"/>
                </a:lnTo>
                <a:lnTo>
                  <a:pt x="16374781" y="6816002"/>
                </a:lnTo>
                <a:lnTo>
                  <a:pt x="0" y="6816002"/>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48097" y="2425327"/>
            <a:ext cx="16791805" cy="5436347"/>
          </a:xfrm>
          <a:custGeom>
            <a:avLst/>
            <a:gdLst/>
            <a:ahLst/>
            <a:cxnLst/>
            <a:rect r="r" b="b" t="t" l="l"/>
            <a:pathLst>
              <a:path h="5436347" w="16791805">
                <a:moveTo>
                  <a:pt x="0" y="0"/>
                </a:moveTo>
                <a:lnTo>
                  <a:pt x="16791806" y="0"/>
                </a:lnTo>
                <a:lnTo>
                  <a:pt x="16791806" y="5436346"/>
                </a:lnTo>
                <a:lnTo>
                  <a:pt x="0" y="5436346"/>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950866"/>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Nhận xét</a:t>
            </a:r>
          </a:p>
        </p:txBody>
      </p:sp>
      <p:sp>
        <p:nvSpPr>
          <p:cNvPr name="TextBox 3" id="3"/>
          <p:cNvSpPr txBox="true"/>
          <p:nvPr/>
        </p:nvSpPr>
        <p:spPr>
          <a:xfrm rot="0">
            <a:off x="919669" y="2433637"/>
            <a:ext cx="16448662" cy="4010025"/>
          </a:xfrm>
          <a:prstGeom prst="rect">
            <a:avLst/>
          </a:prstGeom>
        </p:spPr>
        <p:txBody>
          <a:bodyPr anchor="t" rtlCol="false" tIns="0" lIns="0" bIns="0" rIns="0">
            <a:spAutoFit/>
          </a:bodyPr>
          <a:lstStyle/>
          <a:p>
            <a:pPr algn="l" marL="949964" indent="-474982" lvl="1">
              <a:lnSpc>
                <a:spcPts val="5280"/>
              </a:lnSpc>
              <a:buFont typeface="Arial"/>
              <a:buChar char="•"/>
            </a:pPr>
            <a:r>
              <a:rPr lang="en-US" sz="4400">
                <a:solidFill>
                  <a:srgbClr val="FFFFFF"/>
                </a:solidFill>
                <a:latin typeface="Crimson Pro"/>
                <a:ea typeface="Crimson Pro"/>
                <a:cs typeface="Crimson Pro"/>
                <a:sym typeface="Crimson Pro"/>
              </a:rPr>
              <a:t>Độ phức tạp của các câu: Câu dao động từ các phát biểu đơn giản đến các mô tả phức tạp với nhiều mệnh đề.</a:t>
            </a:r>
          </a:p>
          <a:p>
            <a:pPr algn="l" marL="949964" indent="-474982" lvl="1">
              <a:lnSpc>
                <a:spcPts val="5280"/>
              </a:lnSpc>
              <a:buFont typeface="Arial"/>
              <a:buChar char="•"/>
            </a:pPr>
            <a:r>
              <a:rPr lang="en-US" sz="4400">
                <a:solidFill>
                  <a:srgbClr val="FFFFFF"/>
                </a:solidFill>
                <a:latin typeface="Crimson Pro"/>
                <a:ea typeface="Crimson Pro"/>
                <a:cs typeface="Crimson Pro"/>
                <a:sym typeface="Crimson Pro"/>
              </a:rPr>
              <a:t>Sự đa dạng về từ vựng: Tập dữ liệu bao gồm thuật ngữ tài chính cụ thể và từ vựng phong phú.</a:t>
            </a:r>
          </a:p>
          <a:p>
            <a:pPr algn="l" marL="949964" indent="-474982" lvl="1">
              <a:lnSpc>
                <a:spcPts val="5280"/>
              </a:lnSpc>
              <a:buFont typeface="Arial"/>
              <a:buChar char="•"/>
            </a:pPr>
            <a:r>
              <a:rPr lang="en-US" sz="4400">
                <a:solidFill>
                  <a:srgbClr val="FFFFFF"/>
                </a:solidFill>
                <a:latin typeface="Crimson Pro"/>
                <a:ea typeface="Crimson Pro"/>
                <a:cs typeface="Crimson Pro"/>
                <a:sym typeface="Crimson Pro"/>
              </a:rPr>
              <a:t>Nhãn cảm xúc đa dạng: Các câu được gắn nhãn positive, neutral hoặc negative, phản ánh nhiều ý kiến và giọng điệu khác nhau.</a:t>
            </a:r>
          </a:p>
        </p:txBody>
      </p:sp>
    </p:spTree>
  </p:cSld>
  <p:clrMapOvr>
    <a:masterClrMapping/>
  </p:clrMapOvr>
</p:sld>
</file>

<file path=ppt/slides/slide33.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02629" y="2420984"/>
            <a:ext cx="17482742" cy="4733925"/>
          </a:xfrm>
          <a:prstGeom prst="rect">
            <a:avLst/>
          </a:prstGeom>
        </p:spPr>
        <p:txBody>
          <a:bodyPr anchor="t" rtlCol="false" tIns="0" lIns="0" bIns="0" rIns="0">
            <a:spAutoFit/>
          </a:bodyPr>
          <a:lstStyle/>
          <a:p>
            <a:pPr algn="l" marL="842015" indent="-421007" lvl="1">
              <a:lnSpc>
                <a:spcPts val="4680"/>
              </a:lnSpc>
              <a:buFont typeface="Arial"/>
              <a:buChar char="•"/>
            </a:pPr>
            <a:r>
              <a:rPr lang="en-US" sz="3900">
                <a:solidFill>
                  <a:srgbClr val="FFFFFF"/>
                </a:solidFill>
                <a:latin typeface="Crimson Pro"/>
                <a:ea typeface="Crimson Pro"/>
                <a:cs typeface="Crimson Pro"/>
                <a:sym typeface="Crimson Pro"/>
              </a:rPr>
              <a:t>Thiết kế thí nghiệm bao gồm việc huấn luyện hai mô hình BERT riêng biệt trên các tập dữ liệu ngày càng lớn, cả dữ liệu tổng hợp và dữ liệu thực Financial Phrasebank, với các kích thước lần lượt là 1.000, 1.100, 1.200, 1.300, 1.400, 1.500, 1.600, 1.700 và 1.812 mẫu.</a:t>
            </a:r>
          </a:p>
          <a:p>
            <a:pPr algn="l" marL="842015" indent="-421007" lvl="1">
              <a:lnSpc>
                <a:spcPts val="4680"/>
              </a:lnSpc>
              <a:buFont typeface="Arial"/>
              <a:buChar char="•"/>
            </a:pPr>
            <a:r>
              <a:rPr lang="en-US" sz="3900">
                <a:solidFill>
                  <a:srgbClr val="FFFFFF"/>
                </a:solidFill>
                <a:latin typeface="Crimson Pro"/>
                <a:ea typeface="Crimson Pro"/>
                <a:cs typeface="Crimson Pro"/>
                <a:sym typeface="Crimson Pro"/>
              </a:rPr>
              <a:t>Mỗi tập dữ liệu huấn luyện được sắp xếp cẩn thận để duy trì phân phối cân bằng giữa các cảm xúc positive, negative và neutral. Do Financial Phrasebank là một tập dữ liệu có sẵn, số lượng câu cân bằng tối đa có thể thu được là 1.812, do đó đặt giới hạn trên cho các mẫu huấn luyện.</a:t>
            </a:r>
          </a:p>
        </p:txBody>
      </p:sp>
      <p:sp>
        <p:nvSpPr>
          <p:cNvPr name="TextBox 3" id="3"/>
          <p:cNvSpPr txBox="true"/>
          <p:nvPr/>
        </p:nvSpPr>
        <p:spPr>
          <a:xfrm rot="0">
            <a:off x="1028700" y="966768"/>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Thí nghiệm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4. Kết quả</a:t>
            </a:r>
          </a:p>
        </p:txBody>
      </p:sp>
      <p:sp>
        <p:nvSpPr>
          <p:cNvPr name="TextBox 4" id="4"/>
          <p:cNvSpPr txBox="true"/>
          <p:nvPr/>
        </p:nvSpPr>
        <p:spPr>
          <a:xfrm rot="0">
            <a:off x="1513823" y="1462301"/>
            <a:ext cx="12811319" cy="980649"/>
          </a:xfrm>
          <a:prstGeom prst="rect">
            <a:avLst/>
          </a:prstGeom>
        </p:spPr>
        <p:txBody>
          <a:bodyPr anchor="t" rtlCol="false" tIns="0" lIns="0" bIns="0" rIns="0">
            <a:spAutoFit/>
          </a:bodyPr>
          <a:lstStyle/>
          <a:p>
            <a:pPr algn="l">
              <a:lnSpc>
                <a:spcPts val="7970"/>
              </a:lnSpc>
              <a:spcBef>
                <a:spcPct val="0"/>
              </a:spcBef>
            </a:pPr>
            <a:r>
              <a:rPr lang="en-US" sz="5076">
                <a:solidFill>
                  <a:srgbClr val="FFFFFF"/>
                </a:solidFill>
                <a:latin typeface="Libra Serif Modern"/>
                <a:ea typeface="Libra Serif Modern"/>
                <a:cs typeface="Libra Serif Modern"/>
                <a:sym typeface="Libra Serif Modern"/>
              </a:rPr>
              <a:t>4.3. Phân tích trên Twitter Financial Dataset</a:t>
            </a:r>
          </a:p>
        </p:txBody>
      </p:sp>
      <p:sp>
        <p:nvSpPr>
          <p:cNvPr name="TextBox 5" id="5"/>
          <p:cNvSpPr txBox="true"/>
          <p:nvPr/>
        </p:nvSpPr>
        <p:spPr>
          <a:xfrm rot="0">
            <a:off x="572244" y="2790596"/>
            <a:ext cx="16384583" cy="2571117"/>
          </a:xfrm>
          <a:prstGeom prst="rect">
            <a:avLst/>
          </a:prstGeom>
        </p:spPr>
        <p:txBody>
          <a:bodyPr anchor="t" rtlCol="false" tIns="0" lIns="0" bIns="0" rIns="0">
            <a:spAutoFit/>
          </a:bodyPr>
          <a:lstStyle/>
          <a:p>
            <a:pPr algn="l" marL="950019" indent="-475009" lvl="1">
              <a:lnSpc>
                <a:spcPts val="5060"/>
              </a:lnSpc>
              <a:buFont typeface="Arial"/>
              <a:buChar char="•"/>
            </a:pPr>
            <a:r>
              <a:rPr lang="en-US" sz="4400">
                <a:solidFill>
                  <a:srgbClr val="FFFFFF"/>
                </a:solidFill>
                <a:latin typeface="Crimson Pro"/>
                <a:ea typeface="Crimson Pro"/>
                <a:cs typeface="Crimson Pro"/>
                <a:sym typeface="Crimson Pro"/>
              </a:rPr>
              <a:t>Hiệu suất của các mô hình BERT được huấn luyện trên dữ liệu tổng hợp (BERT-Syn) và dữ liệu Financial Phrasebank (BERT-Real) được đánh giá bằng cách sử dụng Twitter Financial Dataset làm tập kiểm tra</a:t>
            </a:r>
          </a:p>
        </p:txBody>
      </p:sp>
      <p:sp>
        <p:nvSpPr>
          <p:cNvPr name="TextBox 6" id="6"/>
          <p:cNvSpPr txBox="true"/>
          <p:nvPr/>
        </p:nvSpPr>
        <p:spPr>
          <a:xfrm rot="0">
            <a:off x="514350" y="5899557"/>
            <a:ext cx="17773650" cy="2009775"/>
          </a:xfrm>
          <a:prstGeom prst="rect">
            <a:avLst/>
          </a:prstGeom>
        </p:spPr>
        <p:txBody>
          <a:bodyPr anchor="t" rtlCol="false" tIns="0" lIns="0" bIns="0" rIns="0">
            <a:spAutoFit/>
          </a:bodyPr>
          <a:lstStyle/>
          <a:p>
            <a:pPr algn="l" marL="949964" indent="-474982" lvl="1">
              <a:lnSpc>
                <a:spcPts val="5280"/>
              </a:lnSpc>
              <a:buFont typeface="Arial"/>
              <a:buChar char="•"/>
            </a:pPr>
            <a:r>
              <a:rPr lang="en-US" sz="4400">
                <a:solidFill>
                  <a:srgbClr val="FFFFFF"/>
                </a:solidFill>
                <a:latin typeface="Crimson Pro"/>
                <a:ea typeface="Crimson Pro"/>
                <a:cs typeface="Crimson Pro"/>
                <a:sym typeface="Crimson Pro"/>
              </a:rPr>
              <a:t>Tập dữ</a:t>
            </a:r>
            <a:r>
              <a:rPr lang="en-US" sz="4400">
                <a:solidFill>
                  <a:srgbClr val="FFFFFF"/>
                </a:solidFill>
                <a:latin typeface="Crimson Pro"/>
                <a:ea typeface="Crimson Pro"/>
                <a:cs typeface="Crimson Pro"/>
                <a:sym typeface="Crimson Pro"/>
              </a:rPr>
              <a:t> liệu này được cắt giảm xuống còn 5.064 điểm dữ liệu từ 11.882 mẫu để duy trì phân phối cân bằng giữa các cảm xúc positive, negative và neutral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608" y="4114800"/>
            <a:ext cx="17748784" cy="3106037"/>
          </a:xfrm>
          <a:custGeom>
            <a:avLst/>
            <a:gdLst/>
            <a:ahLst/>
            <a:cxnLst/>
            <a:rect r="r" b="b" t="t" l="l"/>
            <a:pathLst>
              <a:path h="3106037" w="17748784">
                <a:moveTo>
                  <a:pt x="0" y="0"/>
                </a:moveTo>
                <a:lnTo>
                  <a:pt x="17748784" y="0"/>
                </a:lnTo>
                <a:lnTo>
                  <a:pt x="17748784" y="3106037"/>
                </a:lnTo>
                <a:lnTo>
                  <a:pt x="0" y="3106037"/>
                </a:lnTo>
                <a:lnTo>
                  <a:pt x="0" y="0"/>
                </a:lnTo>
                <a:close/>
              </a:path>
            </a:pathLst>
          </a:custGeom>
          <a:blipFill>
            <a:blip r:embed="rId4"/>
            <a:stretch>
              <a:fillRect l="0" t="0" r="0" b="0"/>
            </a:stretch>
          </a:blipFill>
        </p:spPr>
      </p:sp>
      <p:sp>
        <p:nvSpPr>
          <p:cNvPr name="TextBox 4" id="4"/>
          <p:cNvSpPr txBox="true"/>
          <p:nvPr/>
        </p:nvSpPr>
        <p:spPr>
          <a:xfrm rot="0">
            <a:off x="2670639" y="2355103"/>
            <a:ext cx="11631210" cy="898637"/>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8: So sánh độ chính xác</a:t>
            </a:r>
          </a:p>
        </p:txBody>
      </p:sp>
      <p:sp>
        <p:nvSpPr>
          <p:cNvPr name="TextBox 5" id="5"/>
          <p:cNvSpPr txBox="true"/>
          <p:nvPr/>
        </p:nvSpPr>
        <p:spPr>
          <a:xfrm rot="0">
            <a:off x="4650206" y="478702"/>
            <a:ext cx="7672077" cy="1200126"/>
          </a:xfrm>
          <a:prstGeom prst="rect">
            <a:avLst/>
          </a:prstGeom>
        </p:spPr>
        <p:txBody>
          <a:bodyPr anchor="t" rtlCol="false" tIns="0" lIns="0" bIns="0" rIns="0">
            <a:spAutoFit/>
          </a:bodyPr>
          <a:lstStyle/>
          <a:p>
            <a:pPr algn="ctr">
              <a:lnSpc>
                <a:spcPts val="10103"/>
              </a:lnSpc>
              <a:spcBef>
                <a:spcPct val="0"/>
              </a:spcBef>
            </a:pPr>
            <a:r>
              <a:rPr lang="en-US" sz="6435">
                <a:solidFill>
                  <a:srgbClr val="FFFFFF"/>
                </a:solidFill>
                <a:latin typeface="Antonio"/>
                <a:ea typeface="Antonio"/>
                <a:cs typeface="Antonio"/>
                <a:sym typeface="Antonio"/>
              </a:rPr>
              <a:t>Twitter Financial Dataset</a:t>
            </a:r>
            <a:r>
              <a:rPr lang="en-US" sz="6435">
                <a:solidFill>
                  <a:srgbClr val="000000"/>
                </a:solidFill>
                <a:latin typeface="Antonio"/>
                <a:ea typeface="Antonio"/>
                <a:cs typeface="Antonio"/>
                <a:sym typeface="Antonio"/>
              </a:rPr>
              <a: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9688" y="4114800"/>
            <a:ext cx="16748623" cy="4019670"/>
          </a:xfrm>
          <a:custGeom>
            <a:avLst/>
            <a:gdLst/>
            <a:ahLst/>
            <a:cxnLst/>
            <a:rect r="r" b="b" t="t" l="l"/>
            <a:pathLst>
              <a:path h="4019670" w="16748623">
                <a:moveTo>
                  <a:pt x="0" y="0"/>
                </a:moveTo>
                <a:lnTo>
                  <a:pt x="16748624" y="0"/>
                </a:lnTo>
                <a:lnTo>
                  <a:pt x="16748624" y="4019670"/>
                </a:lnTo>
                <a:lnTo>
                  <a:pt x="0" y="4019670"/>
                </a:lnTo>
                <a:lnTo>
                  <a:pt x="0" y="0"/>
                </a:lnTo>
                <a:close/>
              </a:path>
            </a:pathLst>
          </a:custGeom>
          <a:blipFill>
            <a:blip r:embed="rId4"/>
            <a:stretch>
              <a:fillRect l="0" t="0" r="0" b="0"/>
            </a:stretch>
          </a:blipFill>
        </p:spPr>
      </p:sp>
      <p:sp>
        <p:nvSpPr>
          <p:cNvPr name="TextBox 4" id="4"/>
          <p:cNvSpPr txBox="true"/>
          <p:nvPr/>
        </p:nvSpPr>
        <p:spPr>
          <a:xfrm rot="0">
            <a:off x="2670639" y="2355103"/>
            <a:ext cx="11631210" cy="9018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9: Điểm precision cho các cảm xúc</a:t>
            </a:r>
          </a:p>
        </p:txBody>
      </p:sp>
      <p:sp>
        <p:nvSpPr>
          <p:cNvPr name="TextBox 5" id="5"/>
          <p:cNvSpPr txBox="true"/>
          <p:nvPr/>
        </p:nvSpPr>
        <p:spPr>
          <a:xfrm rot="0">
            <a:off x="4650206" y="478702"/>
            <a:ext cx="7672077" cy="1200126"/>
          </a:xfrm>
          <a:prstGeom prst="rect">
            <a:avLst/>
          </a:prstGeom>
        </p:spPr>
        <p:txBody>
          <a:bodyPr anchor="t" rtlCol="false" tIns="0" lIns="0" bIns="0" rIns="0">
            <a:spAutoFit/>
          </a:bodyPr>
          <a:lstStyle/>
          <a:p>
            <a:pPr algn="ctr">
              <a:lnSpc>
                <a:spcPts val="10103"/>
              </a:lnSpc>
              <a:spcBef>
                <a:spcPct val="0"/>
              </a:spcBef>
            </a:pPr>
            <a:r>
              <a:rPr lang="en-US" sz="6435">
                <a:solidFill>
                  <a:srgbClr val="FFFFFF"/>
                </a:solidFill>
                <a:latin typeface="Antonio"/>
                <a:ea typeface="Antonio"/>
                <a:cs typeface="Antonio"/>
                <a:sym typeface="Antonio"/>
              </a:rPr>
              <a:t>Twitter Financial Dataset</a:t>
            </a:r>
            <a:r>
              <a:rPr lang="en-US" sz="6435">
                <a:solidFill>
                  <a:srgbClr val="000000"/>
                </a:solidFill>
                <a:latin typeface="Antonio"/>
                <a:ea typeface="Antonio"/>
                <a:cs typeface="Antonio"/>
                <a:sym typeface="Antonio"/>
              </a:rPr>
              <a:t>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912" y="3791753"/>
            <a:ext cx="17792175" cy="4359083"/>
          </a:xfrm>
          <a:custGeom>
            <a:avLst/>
            <a:gdLst/>
            <a:ahLst/>
            <a:cxnLst/>
            <a:rect r="r" b="b" t="t" l="l"/>
            <a:pathLst>
              <a:path h="4359083" w="17792175">
                <a:moveTo>
                  <a:pt x="0" y="0"/>
                </a:moveTo>
                <a:lnTo>
                  <a:pt x="17792176" y="0"/>
                </a:lnTo>
                <a:lnTo>
                  <a:pt x="17792176" y="4359083"/>
                </a:lnTo>
                <a:lnTo>
                  <a:pt x="0" y="4359083"/>
                </a:lnTo>
                <a:lnTo>
                  <a:pt x="0" y="0"/>
                </a:lnTo>
                <a:close/>
              </a:path>
            </a:pathLst>
          </a:custGeom>
          <a:blipFill>
            <a:blip r:embed="rId4"/>
            <a:stretch>
              <a:fillRect l="0" t="0" r="0" b="0"/>
            </a:stretch>
          </a:blipFill>
        </p:spPr>
      </p:sp>
      <p:sp>
        <p:nvSpPr>
          <p:cNvPr name="TextBox 4" id="4"/>
          <p:cNvSpPr txBox="true"/>
          <p:nvPr/>
        </p:nvSpPr>
        <p:spPr>
          <a:xfrm rot="0">
            <a:off x="2670639" y="2355103"/>
            <a:ext cx="11631210" cy="9018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10: Điểm recall cho các cảm xúc</a:t>
            </a:r>
          </a:p>
        </p:txBody>
      </p:sp>
      <p:sp>
        <p:nvSpPr>
          <p:cNvPr name="TextBox 5" id="5"/>
          <p:cNvSpPr txBox="true"/>
          <p:nvPr/>
        </p:nvSpPr>
        <p:spPr>
          <a:xfrm rot="0">
            <a:off x="4650206" y="478702"/>
            <a:ext cx="7672077" cy="1200126"/>
          </a:xfrm>
          <a:prstGeom prst="rect">
            <a:avLst/>
          </a:prstGeom>
        </p:spPr>
        <p:txBody>
          <a:bodyPr anchor="t" rtlCol="false" tIns="0" lIns="0" bIns="0" rIns="0">
            <a:spAutoFit/>
          </a:bodyPr>
          <a:lstStyle/>
          <a:p>
            <a:pPr algn="ctr">
              <a:lnSpc>
                <a:spcPts val="10103"/>
              </a:lnSpc>
              <a:spcBef>
                <a:spcPct val="0"/>
              </a:spcBef>
            </a:pPr>
            <a:r>
              <a:rPr lang="en-US" sz="6435">
                <a:solidFill>
                  <a:srgbClr val="FFFFFF"/>
                </a:solidFill>
                <a:latin typeface="Antonio"/>
                <a:ea typeface="Antonio"/>
                <a:cs typeface="Antonio"/>
                <a:sym typeface="Antonio"/>
              </a:rPr>
              <a:t>Twitter Financial Dataset</a:t>
            </a:r>
            <a:r>
              <a:rPr lang="en-US" sz="6435">
                <a:solidFill>
                  <a:srgbClr val="000000"/>
                </a:solidFill>
                <a:latin typeface="Antonio"/>
                <a:ea typeface="Antonio"/>
                <a:cs typeface="Antonio"/>
                <a:sym typeface="Antonio"/>
              </a:rPr>
              <a:t> </a:t>
            </a:r>
          </a:p>
        </p:txBody>
      </p:sp>
    </p:spTree>
  </p:cSld>
  <p:clrMapOvr>
    <a:masterClrMapping/>
  </p:clrMapOvr>
</p:sld>
</file>

<file path=ppt/slides/slide38.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021486"/>
            <a:ext cx="411780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Nhận xét</a:t>
            </a:r>
          </a:p>
        </p:txBody>
      </p:sp>
      <p:sp>
        <p:nvSpPr>
          <p:cNvPr name="TextBox 3" id="3"/>
          <p:cNvSpPr txBox="true"/>
          <p:nvPr/>
        </p:nvSpPr>
        <p:spPr>
          <a:xfrm rot="0">
            <a:off x="1028700" y="2581275"/>
            <a:ext cx="16230600" cy="6677025"/>
          </a:xfrm>
          <a:prstGeom prst="rect">
            <a:avLst/>
          </a:prstGeom>
        </p:spPr>
        <p:txBody>
          <a:bodyPr anchor="t" rtlCol="false" tIns="0" lIns="0" bIns="0" rIns="0">
            <a:spAutoFit/>
          </a:bodyPr>
          <a:lstStyle/>
          <a:p>
            <a:pPr algn="l" marL="949961" indent="-474980" lvl="1">
              <a:lnSpc>
                <a:spcPts val="5280"/>
              </a:lnSpc>
              <a:buFont typeface="Arial"/>
              <a:buChar char="•"/>
            </a:pPr>
            <a:r>
              <a:rPr lang="en-US" sz="4400">
                <a:solidFill>
                  <a:srgbClr val="FFFFFF"/>
                </a:solidFill>
                <a:latin typeface="Crimson Pro"/>
                <a:ea typeface="Crimson Pro"/>
                <a:cs typeface="Crimson Pro"/>
                <a:sym typeface="Crimson Pro"/>
              </a:rPr>
              <a:t>Ưu</a:t>
            </a:r>
            <a:r>
              <a:rPr lang="en-US" sz="4400">
                <a:solidFill>
                  <a:srgbClr val="FFFFFF"/>
                </a:solidFill>
                <a:latin typeface="Crimson Pro"/>
                <a:ea typeface="Crimson Pro"/>
                <a:cs typeface="Crimson Pro"/>
                <a:sym typeface="Crimson Pro"/>
              </a:rPr>
              <a:t> thế của BERT-Syn: Hiệu suất ổn định và vượt trội trên Twitter Financial Dataset cho thấy dữ liệu tổng hợp có thể là nguồn huấn luyện đáng tin cậy cho các ứng dụng mạng xã hội.</a:t>
            </a:r>
          </a:p>
          <a:p>
            <a:pPr algn="l" marL="949961" indent="-474980" lvl="1">
              <a:lnSpc>
                <a:spcPts val="5280"/>
              </a:lnSpc>
              <a:buFont typeface="Arial"/>
              <a:buChar char="•"/>
            </a:pPr>
            <a:r>
              <a:rPr lang="en-US" sz="4400">
                <a:solidFill>
                  <a:srgbClr val="FFFFFF"/>
                </a:solidFill>
                <a:latin typeface="Crimson Pro"/>
                <a:ea typeface="Crimson Pro"/>
                <a:cs typeface="Crimson Pro"/>
                <a:sym typeface="Crimson Pro"/>
              </a:rPr>
              <a:t>Khả năng phát hiện “Negative”: Sự vượt trội của BERT-Syn trong precision của “Negative” là một lợi thế lớn, vì cảm xúc tiêu cực thường quan trọng trong phân tích ý kiến tài chính.</a:t>
            </a:r>
          </a:p>
          <a:p>
            <a:pPr algn="l" marL="949961" indent="-474980" lvl="1">
              <a:lnSpc>
                <a:spcPts val="5280"/>
              </a:lnSpc>
              <a:buFont typeface="Arial"/>
              <a:buChar char="•"/>
            </a:pPr>
            <a:r>
              <a:rPr lang="en-US" sz="4400">
                <a:solidFill>
                  <a:srgbClr val="FFFFFF"/>
                </a:solidFill>
                <a:latin typeface="Crimson Pro"/>
                <a:ea typeface="Crimson Pro"/>
                <a:cs typeface="Crimson Pro"/>
                <a:sym typeface="Crimson Pro"/>
              </a:rPr>
              <a:t>Hạn chế với “Neutral”: Cả hai mô hình đều gặp khó khăn với precision của “Neutral”, nhưng BERT-Real nhạy hơn về recall, có thể phản ánh sự phong phú của dữ liệu thực trong việc xử lý các trường hợp trung lập.</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4. Kết quả</a:t>
            </a:r>
          </a:p>
        </p:txBody>
      </p:sp>
      <p:sp>
        <p:nvSpPr>
          <p:cNvPr name="TextBox 4" id="4"/>
          <p:cNvSpPr txBox="true"/>
          <p:nvPr/>
        </p:nvSpPr>
        <p:spPr>
          <a:xfrm rot="0">
            <a:off x="1513823" y="1462301"/>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4.3. Phân tích trên Fin-news Financial Dataset</a:t>
            </a:r>
          </a:p>
        </p:txBody>
      </p:sp>
      <p:sp>
        <p:nvSpPr>
          <p:cNvPr name="TextBox 5" id="5"/>
          <p:cNvSpPr txBox="true"/>
          <p:nvPr/>
        </p:nvSpPr>
        <p:spPr>
          <a:xfrm rot="0">
            <a:off x="874717" y="2622232"/>
            <a:ext cx="16384583" cy="2994662"/>
          </a:xfrm>
          <a:prstGeom prst="rect">
            <a:avLst/>
          </a:prstGeom>
        </p:spPr>
        <p:txBody>
          <a:bodyPr anchor="t" rtlCol="false" tIns="0" lIns="0" bIns="0" rIns="0">
            <a:spAutoFit/>
          </a:bodyPr>
          <a:lstStyle/>
          <a:p>
            <a:pPr algn="l" marL="1101145" indent="-550573" lvl="1">
              <a:lnSpc>
                <a:spcPts val="5865"/>
              </a:lnSpc>
              <a:buFont typeface="Arial"/>
              <a:buChar char="•"/>
            </a:pPr>
            <a:r>
              <a:rPr lang="en-US" sz="5100">
                <a:solidFill>
                  <a:srgbClr val="FFFFFF"/>
                </a:solidFill>
                <a:latin typeface="Crimson Pro"/>
                <a:ea typeface="Crimson Pro"/>
                <a:cs typeface="Crimson Pro"/>
                <a:sym typeface="Crimson Pro"/>
              </a:rPr>
              <a:t>Hiệu suất của BERT-Syn và BERT-Real được mở rộng phân tích trên Fin-news Financial Dataset, bao gồm 2.103 điểm dữ liệu từ 8.675 mẫu, với phân phối cân bằng giữa các lớp cảm xúc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1462301"/>
            <a:ext cx="12811319" cy="200553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1.2 Định nghĩa, vai trò của phân tích cảm xúc trong tài chính</a:t>
            </a:r>
          </a:p>
        </p:txBody>
      </p:sp>
      <p:sp>
        <p:nvSpPr>
          <p:cNvPr name="TextBox 4" id="4"/>
          <p:cNvSpPr txBox="true"/>
          <p:nvPr/>
        </p:nvSpPr>
        <p:spPr>
          <a:xfrm rot="0">
            <a:off x="1028700" y="3874435"/>
            <a:ext cx="9297983" cy="4008520"/>
          </a:xfrm>
          <a:prstGeom prst="rect">
            <a:avLst/>
          </a:prstGeom>
        </p:spPr>
        <p:txBody>
          <a:bodyPr anchor="t" rtlCol="false" tIns="0" lIns="0" bIns="0" rIns="0">
            <a:spAutoFit/>
          </a:bodyPr>
          <a:lstStyle/>
          <a:p>
            <a:pPr algn="l" marL="1101145" indent="-550572" lvl="1">
              <a:lnSpc>
                <a:spcPts val="8007"/>
              </a:lnSpc>
              <a:buFont typeface="Arial"/>
              <a:buChar char="•"/>
            </a:pPr>
            <a:r>
              <a:rPr lang="en-US" sz="5100">
                <a:solidFill>
                  <a:srgbClr val="FFFFFF"/>
                </a:solidFill>
                <a:latin typeface="Crimson Pro"/>
                <a:ea typeface="Crimson Pro"/>
                <a:cs typeface="Crimson Pro"/>
                <a:sym typeface="Crimson Pro"/>
              </a:rPr>
              <a:t>Định nghĩa</a:t>
            </a:r>
          </a:p>
          <a:p>
            <a:pPr algn="l" marL="1101145" indent="-550572" lvl="1">
              <a:lnSpc>
                <a:spcPts val="8007"/>
              </a:lnSpc>
              <a:buFont typeface="Arial"/>
              <a:buChar char="•"/>
            </a:pPr>
            <a:r>
              <a:rPr lang="en-US" sz="5100">
                <a:solidFill>
                  <a:srgbClr val="FFFFFF"/>
                </a:solidFill>
                <a:latin typeface="Crimson Pro"/>
                <a:ea typeface="Crimson Pro"/>
                <a:cs typeface="Crimson Pro"/>
                <a:sym typeface="Crimson Pro"/>
              </a:rPr>
              <a:t>Vai trò:</a:t>
            </a:r>
          </a:p>
          <a:p>
            <a:pPr algn="l">
              <a:lnSpc>
                <a:spcPts val="8007"/>
              </a:lnSpc>
            </a:pPr>
            <a:r>
              <a:rPr lang="en-US" sz="5100">
                <a:solidFill>
                  <a:srgbClr val="FFFFFF"/>
                </a:solidFill>
                <a:latin typeface="Crimson Pro"/>
                <a:ea typeface="Crimson Pro"/>
                <a:cs typeface="Crimson Pro"/>
                <a:sym typeface="Crimson Pro"/>
              </a:rPr>
              <a:t>     - Dự đoán thị trường</a:t>
            </a:r>
          </a:p>
          <a:p>
            <a:pPr algn="l">
              <a:lnSpc>
                <a:spcPts val="8007"/>
              </a:lnSpc>
              <a:spcBef>
                <a:spcPct val="0"/>
              </a:spcBef>
            </a:pPr>
            <a:r>
              <a:rPr lang="en-US" sz="5100">
                <a:solidFill>
                  <a:srgbClr val="FFFFFF"/>
                </a:solidFill>
                <a:latin typeface="Crimson Pro"/>
                <a:ea typeface="Crimson Pro"/>
                <a:cs typeface="Crimson Pro"/>
                <a:sym typeface="Crimson Pro"/>
              </a:rPr>
              <a:t>     </a:t>
            </a:r>
            <a:r>
              <a:rPr lang="en-US" sz="5100">
                <a:solidFill>
                  <a:srgbClr val="FFFFFF"/>
                </a:solidFill>
                <a:latin typeface="Crimson Pro"/>
                <a:ea typeface="Crimson Pro"/>
                <a:cs typeface="Crimson Pro"/>
                <a:sym typeface="Crimson Pro"/>
              </a:rPr>
              <a:t>- Thay đổi giá cổ phiếu</a:t>
            </a:r>
          </a:p>
        </p:txBody>
      </p:sp>
      <p:sp>
        <p:nvSpPr>
          <p:cNvPr name="Freeform 5" id="5"/>
          <p:cNvSpPr/>
          <p:nvPr/>
        </p:nvSpPr>
        <p:spPr>
          <a:xfrm flipH="false" flipV="false" rot="0">
            <a:off x="9688171" y="3856510"/>
            <a:ext cx="7518646" cy="4244397"/>
          </a:xfrm>
          <a:custGeom>
            <a:avLst/>
            <a:gdLst/>
            <a:ahLst/>
            <a:cxnLst/>
            <a:rect r="r" b="b" t="t" l="l"/>
            <a:pathLst>
              <a:path h="4244397" w="7518646">
                <a:moveTo>
                  <a:pt x="0" y="0"/>
                </a:moveTo>
                <a:lnTo>
                  <a:pt x="7518646" y="0"/>
                </a:lnTo>
                <a:lnTo>
                  <a:pt x="7518646" y="4244396"/>
                </a:lnTo>
                <a:lnTo>
                  <a:pt x="0" y="4244396"/>
                </a:lnTo>
                <a:lnTo>
                  <a:pt x="0" y="0"/>
                </a:lnTo>
                <a:close/>
              </a:path>
            </a:pathLst>
          </a:custGeom>
          <a:blipFill>
            <a:blip r:embed="rId4"/>
            <a:stretch>
              <a:fillRect l="0" t="0" r="0" b="0"/>
            </a:stretch>
          </a:blipFill>
        </p:spPr>
      </p:sp>
      <p:sp>
        <p:nvSpPr>
          <p:cNvPr name="TextBox 6" id="6"/>
          <p:cNvSpPr txBox="true"/>
          <p:nvPr/>
        </p:nvSpPr>
        <p:spPr>
          <a:xfrm rot="0">
            <a:off x="1513823" y="438344"/>
            <a:ext cx="6683673" cy="109063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1. Mở đầu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5720" y="4710726"/>
            <a:ext cx="17596560" cy="2771458"/>
          </a:xfrm>
          <a:custGeom>
            <a:avLst/>
            <a:gdLst/>
            <a:ahLst/>
            <a:cxnLst/>
            <a:rect r="r" b="b" t="t" l="l"/>
            <a:pathLst>
              <a:path h="2771458" w="17596560">
                <a:moveTo>
                  <a:pt x="0" y="0"/>
                </a:moveTo>
                <a:lnTo>
                  <a:pt x="17596560" y="0"/>
                </a:lnTo>
                <a:lnTo>
                  <a:pt x="17596560" y="2771458"/>
                </a:lnTo>
                <a:lnTo>
                  <a:pt x="0" y="2771458"/>
                </a:lnTo>
                <a:lnTo>
                  <a:pt x="0" y="0"/>
                </a:lnTo>
                <a:close/>
              </a:path>
            </a:pathLst>
          </a:custGeom>
          <a:blipFill>
            <a:blip r:embed="rId4"/>
            <a:stretch>
              <a:fillRect l="0" t="0" r="0" b="0"/>
            </a:stretch>
          </a:blipFill>
        </p:spPr>
      </p:sp>
      <p:sp>
        <p:nvSpPr>
          <p:cNvPr name="TextBox 4" id="4"/>
          <p:cNvSpPr txBox="true"/>
          <p:nvPr/>
        </p:nvSpPr>
        <p:spPr>
          <a:xfrm rot="0">
            <a:off x="2670639" y="2355103"/>
            <a:ext cx="11631210" cy="9018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11: So sánh độ chính xác</a:t>
            </a:r>
          </a:p>
        </p:txBody>
      </p:sp>
      <p:sp>
        <p:nvSpPr>
          <p:cNvPr name="TextBox 5" id="5"/>
          <p:cNvSpPr txBox="true"/>
          <p:nvPr/>
        </p:nvSpPr>
        <p:spPr>
          <a:xfrm rot="0">
            <a:off x="4416391" y="478702"/>
            <a:ext cx="8139708" cy="1200126"/>
          </a:xfrm>
          <a:prstGeom prst="rect">
            <a:avLst/>
          </a:prstGeom>
        </p:spPr>
        <p:txBody>
          <a:bodyPr anchor="t" rtlCol="false" tIns="0" lIns="0" bIns="0" rIns="0">
            <a:spAutoFit/>
          </a:bodyPr>
          <a:lstStyle/>
          <a:p>
            <a:pPr algn="ctr">
              <a:lnSpc>
                <a:spcPts val="10103"/>
              </a:lnSpc>
              <a:spcBef>
                <a:spcPct val="0"/>
              </a:spcBef>
            </a:pPr>
            <a:r>
              <a:rPr lang="en-US" sz="6435">
                <a:solidFill>
                  <a:srgbClr val="FFFFFF"/>
                </a:solidFill>
                <a:latin typeface="Antonio"/>
                <a:ea typeface="Antonio"/>
                <a:cs typeface="Antonio"/>
                <a:sym typeface="Antonio"/>
              </a:rPr>
              <a:t>Fin-news Financial Dataset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2664" y="4114800"/>
            <a:ext cx="17602672" cy="4334658"/>
          </a:xfrm>
          <a:custGeom>
            <a:avLst/>
            <a:gdLst/>
            <a:ahLst/>
            <a:cxnLst/>
            <a:rect r="r" b="b" t="t" l="l"/>
            <a:pathLst>
              <a:path h="4334658" w="17602672">
                <a:moveTo>
                  <a:pt x="0" y="0"/>
                </a:moveTo>
                <a:lnTo>
                  <a:pt x="17602672" y="0"/>
                </a:lnTo>
                <a:lnTo>
                  <a:pt x="17602672" y="4334658"/>
                </a:lnTo>
                <a:lnTo>
                  <a:pt x="0" y="4334658"/>
                </a:lnTo>
                <a:lnTo>
                  <a:pt x="0" y="0"/>
                </a:lnTo>
                <a:close/>
              </a:path>
            </a:pathLst>
          </a:custGeom>
          <a:blipFill>
            <a:blip r:embed="rId4"/>
            <a:stretch>
              <a:fillRect l="0" t="0" r="0" b="0"/>
            </a:stretch>
          </a:blipFill>
        </p:spPr>
      </p:sp>
      <p:sp>
        <p:nvSpPr>
          <p:cNvPr name="TextBox 4" id="4"/>
          <p:cNvSpPr txBox="true"/>
          <p:nvPr/>
        </p:nvSpPr>
        <p:spPr>
          <a:xfrm rot="0">
            <a:off x="2670639" y="2355103"/>
            <a:ext cx="11631210" cy="9018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12: Điểm precision cho các cảm xúc</a:t>
            </a:r>
          </a:p>
        </p:txBody>
      </p:sp>
      <p:sp>
        <p:nvSpPr>
          <p:cNvPr name="TextBox 5" id="5"/>
          <p:cNvSpPr txBox="true"/>
          <p:nvPr/>
        </p:nvSpPr>
        <p:spPr>
          <a:xfrm rot="0">
            <a:off x="4416391" y="478702"/>
            <a:ext cx="8139708" cy="1200126"/>
          </a:xfrm>
          <a:prstGeom prst="rect">
            <a:avLst/>
          </a:prstGeom>
        </p:spPr>
        <p:txBody>
          <a:bodyPr anchor="t" rtlCol="false" tIns="0" lIns="0" bIns="0" rIns="0">
            <a:spAutoFit/>
          </a:bodyPr>
          <a:lstStyle/>
          <a:p>
            <a:pPr algn="ctr">
              <a:lnSpc>
                <a:spcPts val="10103"/>
              </a:lnSpc>
              <a:spcBef>
                <a:spcPct val="0"/>
              </a:spcBef>
            </a:pPr>
            <a:r>
              <a:rPr lang="en-US" sz="6435">
                <a:solidFill>
                  <a:srgbClr val="FFFFFF"/>
                </a:solidFill>
                <a:latin typeface="Antonio"/>
                <a:ea typeface="Antonio"/>
                <a:cs typeface="Antonio"/>
                <a:sym typeface="Antonio"/>
              </a:rPr>
              <a:t>Fin-news Financial Dataset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0222" y="4114800"/>
            <a:ext cx="17447557" cy="4449127"/>
          </a:xfrm>
          <a:custGeom>
            <a:avLst/>
            <a:gdLst/>
            <a:ahLst/>
            <a:cxnLst/>
            <a:rect r="r" b="b" t="t" l="l"/>
            <a:pathLst>
              <a:path h="4449127" w="17447557">
                <a:moveTo>
                  <a:pt x="0" y="0"/>
                </a:moveTo>
                <a:lnTo>
                  <a:pt x="17447556" y="0"/>
                </a:lnTo>
                <a:lnTo>
                  <a:pt x="17447556" y="4449127"/>
                </a:lnTo>
                <a:lnTo>
                  <a:pt x="0" y="4449127"/>
                </a:lnTo>
                <a:lnTo>
                  <a:pt x="0" y="0"/>
                </a:lnTo>
                <a:close/>
              </a:path>
            </a:pathLst>
          </a:custGeom>
          <a:blipFill>
            <a:blip r:embed="rId4"/>
            <a:stretch>
              <a:fillRect l="0" t="0" r="0" b="0"/>
            </a:stretch>
          </a:blipFill>
        </p:spPr>
      </p:sp>
      <p:sp>
        <p:nvSpPr>
          <p:cNvPr name="TextBox 4" id="4"/>
          <p:cNvSpPr txBox="true"/>
          <p:nvPr/>
        </p:nvSpPr>
        <p:spPr>
          <a:xfrm rot="0">
            <a:off x="2670639" y="2355103"/>
            <a:ext cx="11631210" cy="9018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13: Điểm recall cho các cảm xúc</a:t>
            </a:r>
          </a:p>
        </p:txBody>
      </p:sp>
      <p:sp>
        <p:nvSpPr>
          <p:cNvPr name="TextBox 5" id="5"/>
          <p:cNvSpPr txBox="true"/>
          <p:nvPr/>
        </p:nvSpPr>
        <p:spPr>
          <a:xfrm rot="0">
            <a:off x="4416391" y="478702"/>
            <a:ext cx="8139708" cy="1200126"/>
          </a:xfrm>
          <a:prstGeom prst="rect">
            <a:avLst/>
          </a:prstGeom>
        </p:spPr>
        <p:txBody>
          <a:bodyPr anchor="t" rtlCol="false" tIns="0" lIns="0" bIns="0" rIns="0">
            <a:spAutoFit/>
          </a:bodyPr>
          <a:lstStyle/>
          <a:p>
            <a:pPr algn="ctr">
              <a:lnSpc>
                <a:spcPts val="10103"/>
              </a:lnSpc>
              <a:spcBef>
                <a:spcPct val="0"/>
              </a:spcBef>
            </a:pPr>
            <a:r>
              <a:rPr lang="en-US" sz="6435">
                <a:solidFill>
                  <a:srgbClr val="FFFFFF"/>
                </a:solidFill>
                <a:latin typeface="Antonio"/>
                <a:ea typeface="Antonio"/>
                <a:cs typeface="Antonio"/>
                <a:sym typeface="Antonio"/>
              </a:rPr>
              <a:t>Fin-news Financial Dataset</a:t>
            </a:r>
          </a:p>
        </p:txBody>
      </p:sp>
    </p:spTree>
  </p:cSld>
  <p:clrMapOvr>
    <a:masterClrMapping/>
  </p:clrMapOvr>
</p:sld>
</file>

<file path=ppt/slides/slide43.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981206"/>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Nhận xét</a:t>
            </a:r>
          </a:p>
        </p:txBody>
      </p:sp>
      <p:sp>
        <p:nvSpPr>
          <p:cNvPr name="TextBox 3" id="3"/>
          <p:cNvSpPr txBox="true"/>
          <p:nvPr/>
        </p:nvSpPr>
        <p:spPr>
          <a:xfrm rot="0">
            <a:off x="1028700" y="2470316"/>
            <a:ext cx="16388317" cy="4286250"/>
          </a:xfrm>
          <a:prstGeom prst="rect">
            <a:avLst/>
          </a:prstGeom>
        </p:spPr>
        <p:txBody>
          <a:bodyPr anchor="t" rtlCol="false" tIns="0" lIns="0" bIns="0" rIns="0">
            <a:spAutoFit/>
          </a:bodyPr>
          <a:lstStyle/>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Lợi</a:t>
            </a:r>
            <a:r>
              <a:rPr lang="en-US" sz="4699">
                <a:solidFill>
                  <a:srgbClr val="FFFFFF"/>
                </a:solidFill>
                <a:latin typeface="Crimson Pro"/>
                <a:ea typeface="Crimson Pro"/>
                <a:cs typeface="Crimson Pro"/>
                <a:sym typeface="Crimson Pro"/>
              </a:rPr>
              <a:t> thế của dữ liệu thực: BERT-Real hoạt động tốt hơn trên Fin-news, cho thấy dữ liệu thực cung cấp biểu diễn đặc trưng tinh tế hơn trong bối cảnh tin tức tài chính.</a:t>
            </a:r>
          </a:p>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Hiệu suất của BERT-Syn: Vẫn cạnh tranh, đặc biệt ở kích thước trung bình, chứng minh tính hữu ích của dữ liệu tổng hợp khi dữ liệu thực khan hiếm.</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4. Kết quả</a:t>
            </a:r>
          </a:p>
        </p:txBody>
      </p:sp>
      <p:sp>
        <p:nvSpPr>
          <p:cNvPr name="TextBox 4" id="4"/>
          <p:cNvSpPr txBox="true"/>
          <p:nvPr/>
        </p:nvSpPr>
        <p:spPr>
          <a:xfrm rot="0">
            <a:off x="1513823" y="1462301"/>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4.3. Phân tích sự biến thiên</a:t>
            </a:r>
          </a:p>
        </p:txBody>
      </p:sp>
      <p:sp>
        <p:nvSpPr>
          <p:cNvPr name="TextBox 5" id="5"/>
          <p:cNvSpPr txBox="true"/>
          <p:nvPr/>
        </p:nvSpPr>
        <p:spPr>
          <a:xfrm rot="0">
            <a:off x="646117" y="2793159"/>
            <a:ext cx="16384583" cy="2879092"/>
          </a:xfrm>
          <a:prstGeom prst="rect">
            <a:avLst/>
          </a:prstGeom>
        </p:spPr>
        <p:txBody>
          <a:bodyPr anchor="t" rtlCol="false" tIns="0" lIns="0" bIns="0" rIns="0">
            <a:spAutoFit/>
          </a:bodyPr>
          <a:lstStyle/>
          <a:p>
            <a:pPr algn="l" marL="1057966" indent="-528983" lvl="1">
              <a:lnSpc>
                <a:spcPts val="5635"/>
              </a:lnSpc>
              <a:buFont typeface="Arial"/>
              <a:buChar char="•"/>
            </a:pPr>
            <a:r>
              <a:rPr lang="en-US" sz="4900">
                <a:solidFill>
                  <a:srgbClr val="FFFFFF"/>
                </a:solidFill>
                <a:latin typeface="Crimson Pro"/>
                <a:ea typeface="Crimson Pro"/>
                <a:cs typeface="Crimson Pro"/>
                <a:sym typeface="Crimson Pro"/>
              </a:rPr>
              <a:t>Đối với kết quả độ chính xác của Tập dữ liệu Tài chính Twitter (Bảng 8) và Tập dữ liệu Tài chính Fin-news (Bảng 11), độ biến thiên giữa một số kết quả có xu hướng lớn với các số lượng mẫu huấn luyện khác nhau</a:t>
            </a:r>
          </a:p>
        </p:txBody>
      </p:sp>
      <p:sp>
        <p:nvSpPr>
          <p:cNvPr name="TextBox 6" id="6"/>
          <p:cNvSpPr txBox="true"/>
          <p:nvPr/>
        </p:nvSpPr>
        <p:spPr>
          <a:xfrm rot="0">
            <a:off x="646117" y="6003411"/>
            <a:ext cx="16384583" cy="2238375"/>
          </a:xfrm>
          <a:prstGeom prst="rect">
            <a:avLst/>
          </a:prstGeom>
        </p:spPr>
        <p:txBody>
          <a:bodyPr anchor="t" rtlCol="false" tIns="0" lIns="0" bIns="0" rIns="0">
            <a:spAutoFit/>
          </a:bodyPr>
          <a:lstStyle/>
          <a:p>
            <a:pPr algn="l" marL="1057911" indent="-528956" lvl="1">
              <a:lnSpc>
                <a:spcPts val="5880"/>
              </a:lnSpc>
              <a:buFont typeface="Arial"/>
              <a:buChar char="•"/>
            </a:pPr>
            <a:r>
              <a:rPr lang="en-US" sz="4900">
                <a:solidFill>
                  <a:srgbClr val="FFFFFF"/>
                </a:solidFill>
                <a:latin typeface="Crimson Pro"/>
                <a:ea typeface="Crimson Pro"/>
                <a:cs typeface="Crimson Pro"/>
                <a:sym typeface="Crimson Pro"/>
              </a:rPr>
              <a:t>L</a:t>
            </a:r>
            <a:r>
              <a:rPr lang="en-US" sz="4900">
                <a:solidFill>
                  <a:srgbClr val="FFFFFF"/>
                </a:solidFill>
                <a:latin typeface="Crimson Pro"/>
                <a:ea typeface="Crimson Pro"/>
                <a:cs typeface="Crimson Pro"/>
                <a:sym typeface="Crimson Pro"/>
              </a:rPr>
              <a:t>ặp lại các thí nghiệm về việc tinh chỉnh mô hình BERT với các số lượng mẫu huấn luyện khác nhau để phân tích nguyên nhân của độ biến thiên này</a:t>
            </a:r>
          </a:p>
        </p:txBody>
      </p:sp>
    </p:spTree>
  </p:cSld>
  <p:clrMapOvr>
    <a:masterClrMapping/>
  </p:clrMapOvr>
</p:sld>
</file>

<file path=ppt/slides/slide45.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051827"/>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Kết luận</a:t>
            </a:r>
          </a:p>
        </p:txBody>
      </p:sp>
      <p:sp>
        <p:nvSpPr>
          <p:cNvPr name="TextBox 3" id="3"/>
          <p:cNvSpPr txBox="true"/>
          <p:nvPr/>
        </p:nvSpPr>
        <p:spPr>
          <a:xfrm rot="0">
            <a:off x="1177004" y="2643188"/>
            <a:ext cx="15933991" cy="5000625"/>
          </a:xfrm>
          <a:prstGeom prst="rect">
            <a:avLst/>
          </a:prstGeom>
        </p:spPr>
        <p:txBody>
          <a:bodyPr anchor="t" rtlCol="false" tIns="0" lIns="0" bIns="0" rIns="0">
            <a:spAutoFit/>
          </a:bodyPr>
          <a:lstStyle/>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Ảnh</a:t>
            </a:r>
            <a:r>
              <a:rPr lang="en-US" sz="4699">
                <a:solidFill>
                  <a:srgbClr val="FFFFFF"/>
                </a:solidFill>
                <a:latin typeface="Crimson Pro"/>
                <a:ea typeface="Crimson Pro"/>
                <a:cs typeface="Crimson Pro"/>
                <a:sym typeface="Crimson Pro"/>
              </a:rPr>
              <a:t> hưởng của kích thước mẫu: Nguyên nhân chính của độ biến thiên này là kích thước mẫu nhỏ được sử dụng để huấn luyện</a:t>
            </a:r>
          </a:p>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Độ biến thiên trong dữ liệu thực: Điều quan trọng cần lưu ý là độ biến thiên này không chỉ xuất hiện ở dữ liệu tổng hợp; nó cũng được quan sát thấy ở các mô hình được huấn luyện trên dữ liệu thực</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493" y="2185281"/>
            <a:ext cx="17949013" cy="3859038"/>
          </a:xfrm>
          <a:custGeom>
            <a:avLst/>
            <a:gdLst/>
            <a:ahLst/>
            <a:cxnLst/>
            <a:rect r="r" b="b" t="t" l="l"/>
            <a:pathLst>
              <a:path h="3859038" w="17949013">
                <a:moveTo>
                  <a:pt x="0" y="0"/>
                </a:moveTo>
                <a:lnTo>
                  <a:pt x="17949014" y="0"/>
                </a:lnTo>
                <a:lnTo>
                  <a:pt x="17949014" y="3859038"/>
                </a:lnTo>
                <a:lnTo>
                  <a:pt x="0" y="3859038"/>
                </a:lnTo>
                <a:lnTo>
                  <a:pt x="0" y="0"/>
                </a:lnTo>
                <a:close/>
              </a:path>
            </a:pathLst>
          </a:custGeom>
          <a:blipFill>
            <a:blip r:embed="rId4"/>
            <a:stretch>
              <a:fillRect l="0" t="0" r="0" b="0"/>
            </a:stretch>
          </a:blipFill>
        </p:spPr>
      </p:sp>
      <p:sp>
        <p:nvSpPr>
          <p:cNvPr name="TextBox 4" id="4"/>
          <p:cNvSpPr txBox="true"/>
          <p:nvPr/>
        </p:nvSpPr>
        <p:spPr>
          <a:xfrm rot="0">
            <a:off x="2781016" y="228488"/>
            <a:ext cx="12219039" cy="18289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14: Kết quả độ chính xác từ nhiều lần chạy trên Twitter Financial Dataset</a:t>
            </a:r>
          </a:p>
        </p:txBody>
      </p:sp>
    </p:spTree>
  </p:cSld>
  <p:clrMapOvr>
    <a:masterClrMapping/>
  </p:clrMapOvr>
</p:sld>
</file>

<file path=ppt/slides/slide47.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753283" y="2510886"/>
            <a:ext cx="16781434" cy="3571875"/>
          </a:xfrm>
          <a:prstGeom prst="rect">
            <a:avLst/>
          </a:prstGeom>
        </p:spPr>
        <p:txBody>
          <a:bodyPr anchor="t" rtlCol="false" tIns="0" lIns="0" bIns="0" rIns="0">
            <a:spAutoFit/>
          </a:bodyPr>
          <a:lstStyle/>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Biến</a:t>
            </a:r>
            <a:r>
              <a:rPr lang="en-US" sz="4699">
                <a:solidFill>
                  <a:srgbClr val="FFFFFF"/>
                </a:solidFill>
                <a:latin typeface="Crimson Pro"/>
                <a:ea typeface="Crimson Pro"/>
                <a:cs typeface="Crimson Pro"/>
                <a:sym typeface="Crimson Pro"/>
              </a:rPr>
              <a:t> thiên do kích thước mẫu nhỏ: Sự khác biệt trong độ chính xác giữa các lần chạy cho thấy hiệu suất mô hình bị ảnh hưởng bởi đặc điểm cụ thể của tập huấn luyện khi số mẫu nhỏ. </a:t>
            </a:r>
          </a:p>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Ý nghĩa: Nhấn mạnh rằng với tập dữ liệu nhỏ, hiệu suất mô hình có thể không đáng tin cậy, bất kể dữ liệu là tổng hợp hay thực. </a:t>
            </a:r>
          </a:p>
        </p:txBody>
      </p:sp>
      <p:sp>
        <p:nvSpPr>
          <p:cNvPr name="TextBox 3" id="3"/>
          <p:cNvSpPr txBox="true"/>
          <p:nvPr/>
        </p:nvSpPr>
        <p:spPr>
          <a:xfrm rot="0">
            <a:off x="1028700" y="6520911"/>
            <a:ext cx="17275629" cy="1428750"/>
          </a:xfrm>
          <a:prstGeom prst="rect">
            <a:avLst/>
          </a:prstGeom>
        </p:spPr>
        <p:txBody>
          <a:bodyPr anchor="t" rtlCol="false" tIns="0" lIns="0" bIns="0" rIns="0">
            <a:spAutoFit/>
          </a:bodyPr>
          <a:lstStyle/>
          <a:p>
            <a:pPr algn="l">
              <a:lnSpc>
                <a:spcPts val="5640"/>
              </a:lnSpc>
            </a:pPr>
            <a:r>
              <a:rPr lang="en-US" sz="4700">
                <a:solidFill>
                  <a:srgbClr val="FFFFFF"/>
                </a:solidFill>
                <a:latin typeface="Crimson Pro"/>
                <a:ea typeface="Crimson Pro"/>
                <a:cs typeface="Crimson Pro"/>
                <a:sym typeface="Crimson Pro"/>
              </a:rPr>
              <a:t>→  </a:t>
            </a:r>
            <a:r>
              <a:rPr lang="en-US" sz="4700">
                <a:solidFill>
                  <a:srgbClr val="FFFFFF"/>
                </a:solidFill>
                <a:latin typeface="Crimson Pro"/>
                <a:ea typeface="Crimson Pro"/>
                <a:cs typeface="Crimson Pro"/>
                <a:sym typeface="Crimson Pro"/>
              </a:rPr>
              <a:t>Khuyến khích sử dụng tập dữ liệu lớn hơn hoặc các kỹ thuật giảm thiểu biến thiên trong thực tế.</a:t>
            </a:r>
          </a:p>
        </p:txBody>
      </p:sp>
      <p:sp>
        <p:nvSpPr>
          <p:cNvPr name="TextBox 4" id="4"/>
          <p:cNvSpPr txBox="true"/>
          <p:nvPr/>
        </p:nvSpPr>
        <p:spPr>
          <a:xfrm rot="0">
            <a:off x="1028700" y="981206"/>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Nhận xét</a:t>
            </a:r>
          </a:p>
        </p:txBody>
      </p:sp>
    </p:spTree>
  </p:cSld>
  <p:clrMapOvr>
    <a:masterClrMapping/>
  </p:clrMapOvr>
</p:sld>
</file>

<file path=ppt/slides/slide48.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412405" y="2493383"/>
            <a:ext cx="15463190" cy="2143125"/>
          </a:xfrm>
          <a:prstGeom prst="rect">
            <a:avLst/>
          </a:prstGeom>
        </p:spPr>
        <p:txBody>
          <a:bodyPr anchor="t" rtlCol="false" tIns="0" lIns="0" bIns="0" rIns="0">
            <a:spAutoFit/>
          </a:bodyPr>
          <a:lstStyle/>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Hiệu</a:t>
            </a:r>
            <a:r>
              <a:rPr lang="en-US" sz="4699">
                <a:solidFill>
                  <a:srgbClr val="FFFFFF"/>
                </a:solidFill>
                <a:latin typeface="Crimson Pro"/>
                <a:ea typeface="Crimson Pro"/>
                <a:cs typeface="Crimson Pro"/>
                <a:sym typeface="Crimson Pro"/>
              </a:rPr>
              <a:t> suất trung bình: Lấy trung bình kết quả của 30 lần chạy cho mỗi kích thước mẫu huấn luyện đối với các thí nghiệm trên Twitter Financial Dataset. </a:t>
            </a:r>
          </a:p>
        </p:txBody>
      </p:sp>
      <p:sp>
        <p:nvSpPr>
          <p:cNvPr name="TextBox 3" id="3"/>
          <p:cNvSpPr txBox="true"/>
          <p:nvPr/>
        </p:nvSpPr>
        <p:spPr>
          <a:xfrm rot="0">
            <a:off x="1028700" y="1051827"/>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Kết luận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1956" y="5143500"/>
            <a:ext cx="17584088" cy="2659593"/>
          </a:xfrm>
          <a:custGeom>
            <a:avLst/>
            <a:gdLst/>
            <a:ahLst/>
            <a:cxnLst/>
            <a:rect r="r" b="b" t="t" l="l"/>
            <a:pathLst>
              <a:path h="2659593" w="17584088">
                <a:moveTo>
                  <a:pt x="0" y="0"/>
                </a:moveTo>
                <a:lnTo>
                  <a:pt x="17584088" y="0"/>
                </a:lnTo>
                <a:lnTo>
                  <a:pt x="17584088" y="2659593"/>
                </a:lnTo>
                <a:lnTo>
                  <a:pt x="0" y="2659593"/>
                </a:lnTo>
                <a:lnTo>
                  <a:pt x="0" y="0"/>
                </a:lnTo>
                <a:close/>
              </a:path>
            </a:pathLst>
          </a:custGeom>
          <a:blipFill>
            <a:blip r:embed="rId4"/>
            <a:stretch>
              <a:fillRect l="0" t="0" r="0" b="0"/>
            </a:stretch>
          </a:blipFill>
        </p:spPr>
      </p:sp>
      <p:sp>
        <p:nvSpPr>
          <p:cNvPr name="TextBox 4" id="4"/>
          <p:cNvSpPr txBox="true"/>
          <p:nvPr/>
        </p:nvSpPr>
        <p:spPr>
          <a:xfrm rot="0">
            <a:off x="2670639" y="2355103"/>
            <a:ext cx="12219039" cy="18289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15: So sánh độ chính xác trung bình của phân tích cảm xúc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87668" y="3366437"/>
            <a:ext cx="6839032" cy="4267088"/>
          </a:xfrm>
          <a:custGeom>
            <a:avLst/>
            <a:gdLst/>
            <a:ahLst/>
            <a:cxnLst/>
            <a:rect r="r" b="b" t="t" l="l"/>
            <a:pathLst>
              <a:path h="4267088" w="6839032">
                <a:moveTo>
                  <a:pt x="0" y="0"/>
                </a:moveTo>
                <a:lnTo>
                  <a:pt x="6839032" y="0"/>
                </a:lnTo>
                <a:lnTo>
                  <a:pt x="6839032" y="4267089"/>
                </a:lnTo>
                <a:lnTo>
                  <a:pt x="0" y="4267089"/>
                </a:lnTo>
                <a:lnTo>
                  <a:pt x="0" y="0"/>
                </a:lnTo>
                <a:close/>
              </a:path>
            </a:pathLst>
          </a:custGeom>
          <a:blipFill>
            <a:blip r:embed="rId4"/>
            <a:stretch>
              <a:fillRect l="0" t="0" r="0" b="0"/>
            </a:stretch>
          </a:blipFill>
        </p:spPr>
      </p:sp>
      <p:sp>
        <p:nvSpPr>
          <p:cNvPr name="TextBox 4" id="4"/>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2. Vấn đề, thách thức</a:t>
            </a:r>
          </a:p>
        </p:txBody>
      </p:sp>
      <p:sp>
        <p:nvSpPr>
          <p:cNvPr name="TextBox 5" id="5"/>
          <p:cNvSpPr txBox="true"/>
          <p:nvPr/>
        </p:nvSpPr>
        <p:spPr>
          <a:xfrm rot="0">
            <a:off x="1513823" y="1565400"/>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2.1 Quyền riêng tư dữ liệu</a:t>
            </a:r>
          </a:p>
        </p:txBody>
      </p:sp>
      <p:sp>
        <p:nvSpPr>
          <p:cNvPr name="TextBox 6" id="6"/>
          <p:cNvSpPr txBox="true"/>
          <p:nvPr/>
        </p:nvSpPr>
        <p:spPr>
          <a:xfrm rot="0">
            <a:off x="1028700" y="3336607"/>
            <a:ext cx="9297983" cy="1562100"/>
          </a:xfrm>
          <a:prstGeom prst="rect">
            <a:avLst/>
          </a:prstGeom>
        </p:spPr>
        <p:txBody>
          <a:bodyPr anchor="t" rtlCol="false" tIns="0" lIns="0" bIns="0" rIns="0">
            <a:spAutoFit/>
          </a:bodyPr>
          <a:lstStyle/>
          <a:p>
            <a:pPr algn="l" marL="1101145" indent="-550573" lvl="1">
              <a:lnSpc>
                <a:spcPts val="6120"/>
              </a:lnSpc>
              <a:buFont typeface="Arial"/>
              <a:buChar char="•"/>
            </a:pPr>
            <a:r>
              <a:rPr lang="en-US" sz="5100">
                <a:solidFill>
                  <a:srgbClr val="FFFFFF"/>
                </a:solidFill>
                <a:latin typeface="Crimson Pro"/>
                <a:ea typeface="Crimson Pro"/>
                <a:cs typeface="Crimson Pro"/>
                <a:sym typeface="Crimson Pro"/>
              </a:rPr>
              <a:t>Tập dữ liệu thực có thể chứa nhiều thông tin nhạy cảm</a:t>
            </a:r>
          </a:p>
        </p:txBody>
      </p:sp>
      <p:sp>
        <p:nvSpPr>
          <p:cNvPr name="TextBox 7" id="7"/>
          <p:cNvSpPr txBox="true"/>
          <p:nvPr/>
        </p:nvSpPr>
        <p:spPr>
          <a:xfrm rot="0">
            <a:off x="1513823" y="4981575"/>
            <a:ext cx="8429129" cy="874888"/>
          </a:xfrm>
          <a:prstGeom prst="rect">
            <a:avLst/>
          </a:prstGeom>
        </p:spPr>
        <p:txBody>
          <a:bodyPr anchor="t" rtlCol="false" tIns="0" lIns="0" bIns="0" rIns="0">
            <a:spAutoFit/>
          </a:bodyPr>
          <a:lstStyle/>
          <a:p>
            <a:pPr algn="l">
              <a:lnSpc>
                <a:spcPts val="7366"/>
              </a:lnSpc>
              <a:spcBef>
                <a:spcPct val="0"/>
              </a:spcBef>
            </a:pPr>
            <a:r>
              <a:rPr lang="en-US" sz="4692">
                <a:solidFill>
                  <a:srgbClr val="FFFFFF"/>
                </a:solidFill>
                <a:latin typeface="Crimson Pro"/>
                <a:ea typeface="Crimson Pro"/>
                <a:cs typeface="Crimson Pro"/>
                <a:sym typeface="Crimson Pro"/>
              </a:rPr>
              <a:t>Ví dụ: lịch sử giao dịch, số tài khoản</a:t>
            </a:r>
          </a:p>
        </p:txBody>
      </p:sp>
      <p:sp>
        <p:nvSpPr>
          <p:cNvPr name="TextBox 8" id="8"/>
          <p:cNvSpPr txBox="true"/>
          <p:nvPr/>
        </p:nvSpPr>
        <p:spPr>
          <a:xfrm rot="0">
            <a:off x="1028700" y="5904088"/>
            <a:ext cx="7562255" cy="970026"/>
          </a:xfrm>
          <a:prstGeom prst="rect">
            <a:avLst/>
          </a:prstGeom>
        </p:spPr>
        <p:txBody>
          <a:bodyPr anchor="t" rtlCol="false" tIns="0" lIns="0" bIns="0" rIns="0">
            <a:spAutoFit/>
          </a:bodyPr>
          <a:lstStyle/>
          <a:p>
            <a:pPr algn="ctr" marL="1101090" indent="-550545" lvl="1">
              <a:lnSpc>
                <a:spcPts val="8007"/>
              </a:lnSpc>
              <a:buFont typeface="Arial"/>
              <a:buChar char="•"/>
            </a:pPr>
            <a:r>
              <a:rPr lang="en-US" sz="5100">
                <a:solidFill>
                  <a:srgbClr val="FFFFFF"/>
                </a:solidFill>
                <a:latin typeface="Crimson Pro"/>
                <a:ea typeface="Crimson Pro"/>
                <a:cs typeface="Crimson Pro"/>
                <a:sym typeface="Crimson Pro"/>
              </a:rPr>
              <a:t>Rủi ro pháp lý và đạo đức</a:t>
            </a:r>
          </a:p>
        </p:txBody>
      </p:sp>
    </p:spTree>
  </p:cSld>
  <p:clrMapOvr>
    <a:masterClrMapping/>
  </p:clrMapOvr>
</p:sld>
</file>

<file path=ppt/slides/slide50.xml><?xml version="1.0" encoding="utf-8"?>
<p:sld xmlns:p="http://schemas.openxmlformats.org/presentationml/2006/main" xmlns:a="http://schemas.openxmlformats.org/drawingml/2006/main">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33052" y="2435274"/>
            <a:ext cx="17221895" cy="6429375"/>
          </a:xfrm>
          <a:prstGeom prst="rect">
            <a:avLst/>
          </a:prstGeom>
        </p:spPr>
        <p:txBody>
          <a:bodyPr anchor="t" rtlCol="false" tIns="0" lIns="0" bIns="0" rIns="0">
            <a:spAutoFit/>
          </a:bodyPr>
          <a:lstStyle/>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Giảm biến</a:t>
            </a:r>
            <a:r>
              <a:rPr lang="en-US" sz="4699">
                <a:solidFill>
                  <a:srgbClr val="FFFFFF"/>
                </a:solidFill>
                <a:latin typeface="Crimson Pro"/>
                <a:ea typeface="Crimson Pro"/>
                <a:cs typeface="Crimson Pro"/>
                <a:sym typeface="Crimson Pro"/>
              </a:rPr>
              <a:t> thiên: Việc trung bình hóa qua nhiều lần chạy giúp giảm tác động của biến thiên, mang lại đánh giá đáng tin cậy hơn về hiệu suất mô hình.</a:t>
            </a:r>
          </a:p>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Chất lượng dữ liệu tổng hợp: BERT-Syn cho thấy hiệu suất tương đương hoặc tốt hơn BERT-Real, chứng tỏ dữ liệu tổng hợp từ Reinforcement Prompting có chất lượng cao và cạnh tranh được với dữ liệu thực.</a:t>
            </a:r>
          </a:p>
          <a:p>
            <a:pPr algn="l" marL="1014729" indent="-507364" lvl="1">
              <a:lnSpc>
                <a:spcPts val="5639"/>
              </a:lnSpc>
              <a:buFont typeface="Arial"/>
              <a:buChar char="•"/>
            </a:pPr>
            <a:r>
              <a:rPr lang="en-US" sz="4699">
                <a:solidFill>
                  <a:srgbClr val="FFFFFF"/>
                </a:solidFill>
                <a:latin typeface="Crimson Pro"/>
                <a:ea typeface="Crimson Pro"/>
                <a:cs typeface="Crimson Pro"/>
                <a:sym typeface="Crimson Pro"/>
              </a:rPr>
              <a:t>Tính mạnh mẽ: Khẳng định phương pháp tạo dữ liệu tổng hợp là một giải pháp thay thế hiệu quả khi dữ liệu thực khan hiếm.</a:t>
            </a:r>
          </a:p>
        </p:txBody>
      </p:sp>
      <p:sp>
        <p:nvSpPr>
          <p:cNvPr name="TextBox 3" id="3"/>
          <p:cNvSpPr txBox="true"/>
          <p:nvPr/>
        </p:nvSpPr>
        <p:spPr>
          <a:xfrm rot="0">
            <a:off x="1028700" y="981206"/>
            <a:ext cx="6683673" cy="1090632"/>
          </a:xfrm>
          <a:prstGeom prst="rect">
            <a:avLst/>
          </a:prstGeom>
        </p:spPr>
        <p:txBody>
          <a:bodyPr anchor="t" rtlCol="false" tIns="0" lIns="0" bIns="0" rIns="0">
            <a:spAutoFit/>
          </a:bodyPr>
          <a:lstStyle/>
          <a:p>
            <a:pPr algn="l">
              <a:lnSpc>
                <a:spcPts val="9069"/>
              </a:lnSpc>
            </a:pPr>
            <a:r>
              <a:rPr lang="en-US" sz="5776">
                <a:solidFill>
                  <a:srgbClr val="FFFFFF"/>
                </a:solidFill>
                <a:latin typeface="Libra Serif Modern"/>
                <a:ea typeface="Libra Serif Modern"/>
                <a:cs typeface="Libra Serif Modern"/>
                <a:sym typeface="Libra Serif Modern"/>
              </a:rPr>
              <a:t>* Nhận xét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4. Kết quả</a:t>
            </a:r>
          </a:p>
        </p:txBody>
      </p:sp>
      <p:sp>
        <p:nvSpPr>
          <p:cNvPr name="TextBox 4" id="4"/>
          <p:cNvSpPr txBox="true"/>
          <p:nvPr/>
        </p:nvSpPr>
        <p:spPr>
          <a:xfrm rot="0">
            <a:off x="1513823" y="1462301"/>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4.4 Đánh giá của con người</a:t>
            </a:r>
          </a:p>
        </p:txBody>
      </p:sp>
      <p:sp>
        <p:nvSpPr>
          <p:cNvPr name="TextBox 5" id="5"/>
          <p:cNvSpPr txBox="true"/>
          <p:nvPr/>
        </p:nvSpPr>
        <p:spPr>
          <a:xfrm rot="0">
            <a:off x="837409" y="2964223"/>
            <a:ext cx="16613183" cy="4368078"/>
          </a:xfrm>
          <a:prstGeom prst="rect">
            <a:avLst/>
          </a:prstGeom>
        </p:spPr>
        <p:txBody>
          <a:bodyPr anchor="t" rtlCol="false" tIns="0" lIns="0" bIns="0" rIns="0">
            <a:spAutoFit/>
          </a:bodyPr>
          <a:lstStyle/>
          <a:p>
            <a:pPr algn="l" marL="1072727" indent="-536364" lvl="1">
              <a:lnSpc>
                <a:spcPts val="5713"/>
              </a:lnSpc>
              <a:buFont typeface="Arial"/>
              <a:buChar char="•"/>
            </a:pPr>
            <a:r>
              <a:rPr lang="en-US" sz="4968">
                <a:solidFill>
                  <a:srgbClr val="FFFFFF"/>
                </a:solidFill>
                <a:latin typeface="Crimson Pro"/>
                <a:ea typeface="Crimson Pro"/>
                <a:cs typeface="Crimson Pro"/>
                <a:sym typeface="Crimson Pro"/>
              </a:rPr>
              <a:t>Chọn 1.000 câu mẫu từ cả tập dữ liệu thực Financial Phrasebank và tập dữ liệu tổng hợp được tạo ra. Một nhóm gồm ba người đánh giá có chuyên môn về văn bản tài chính được yêu cầu đánh giá các mẫu này dựa trên các tiêu chí:</a:t>
            </a:r>
          </a:p>
          <a:p>
            <a:pPr algn="l" marL="1072727" indent="-536364" lvl="1">
              <a:lnSpc>
                <a:spcPts val="5713"/>
              </a:lnSpc>
              <a:buFont typeface="Arial"/>
              <a:buChar char="•"/>
            </a:pPr>
            <a:r>
              <a:rPr lang="en-US" sz="4968">
                <a:solidFill>
                  <a:srgbClr val="FFFFFF"/>
                </a:solidFill>
                <a:latin typeface="Crimson Pro"/>
                <a:ea typeface="Crimson Pro"/>
                <a:cs typeface="Crimson Pro"/>
                <a:sym typeface="Crimson Pro"/>
              </a:rPr>
              <a:t>Tính mạch lạc ngữ nghĩa</a:t>
            </a:r>
          </a:p>
          <a:p>
            <a:pPr algn="l" marL="1072727" indent="-536364" lvl="1">
              <a:lnSpc>
                <a:spcPts val="5713"/>
              </a:lnSpc>
              <a:buFont typeface="Arial"/>
              <a:buChar char="•"/>
            </a:pPr>
            <a:r>
              <a:rPr lang="en-US" sz="4968">
                <a:solidFill>
                  <a:srgbClr val="FFFFFF"/>
                </a:solidFill>
                <a:latin typeface="Crimson Pro"/>
                <a:ea typeface="Crimson Pro"/>
                <a:cs typeface="Crimson Pro"/>
                <a:sym typeface="Crimson Pro"/>
              </a:rPr>
              <a:t>Mức độ liên quan đến lĩnh vực</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B6981">
                <a:alpha val="100000"/>
              </a:srgbClr>
            </a:gs>
            <a:gs pos="100000">
              <a:srgbClr val="3B6981">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246897"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79256" y="5143500"/>
            <a:ext cx="13729488" cy="2814545"/>
          </a:xfrm>
          <a:custGeom>
            <a:avLst/>
            <a:gdLst/>
            <a:ahLst/>
            <a:cxnLst/>
            <a:rect r="r" b="b" t="t" l="l"/>
            <a:pathLst>
              <a:path h="2814545" w="13729488">
                <a:moveTo>
                  <a:pt x="0" y="0"/>
                </a:moveTo>
                <a:lnTo>
                  <a:pt x="13729488" y="0"/>
                </a:lnTo>
                <a:lnTo>
                  <a:pt x="13729488" y="2814545"/>
                </a:lnTo>
                <a:lnTo>
                  <a:pt x="0" y="2814545"/>
                </a:lnTo>
                <a:lnTo>
                  <a:pt x="0" y="0"/>
                </a:lnTo>
                <a:close/>
              </a:path>
            </a:pathLst>
          </a:custGeom>
          <a:blipFill>
            <a:blip r:embed="rId4"/>
            <a:stretch>
              <a:fillRect l="0" t="0" r="0" b="0"/>
            </a:stretch>
          </a:blipFill>
        </p:spPr>
      </p:sp>
      <p:sp>
        <p:nvSpPr>
          <p:cNvPr name="TextBox 4" id="4"/>
          <p:cNvSpPr txBox="true"/>
          <p:nvPr/>
        </p:nvSpPr>
        <p:spPr>
          <a:xfrm rot="0">
            <a:off x="2670639" y="2355103"/>
            <a:ext cx="12219039" cy="1828912"/>
          </a:xfrm>
          <a:prstGeom prst="rect">
            <a:avLst/>
          </a:prstGeom>
        </p:spPr>
        <p:txBody>
          <a:bodyPr anchor="t" rtlCol="false" tIns="0" lIns="0" bIns="0" rIns="0">
            <a:spAutoFit/>
          </a:bodyPr>
          <a:lstStyle/>
          <a:p>
            <a:pPr algn="ctr">
              <a:lnSpc>
                <a:spcPts val="7209"/>
              </a:lnSpc>
              <a:spcBef>
                <a:spcPct val="0"/>
              </a:spcBef>
            </a:pPr>
            <a:r>
              <a:rPr lang="en-US" b="true" sz="4592">
                <a:solidFill>
                  <a:srgbClr val="FFFFFF"/>
                </a:solidFill>
                <a:latin typeface="Libra Serif Modern Bold"/>
                <a:ea typeface="Libra Serif Modern Bold"/>
                <a:cs typeface="Libra Serif Modern Bold"/>
                <a:sym typeface="Libra Serif Modern Bold"/>
              </a:rPr>
              <a:t>Bảng 16: Sự đồng thuận của người đánh giá trên tập dữ liệu thực và tổng hợp</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770798"/>
            <a:ext cx="15292447" cy="946150"/>
          </a:xfrm>
          <a:prstGeom prst="rect">
            <a:avLst/>
          </a:prstGeom>
        </p:spPr>
        <p:txBody>
          <a:bodyPr anchor="t" rtlCol="false" tIns="0" lIns="0" bIns="0" rIns="0">
            <a:spAutoFit/>
          </a:bodyPr>
          <a:lstStyle/>
          <a:p>
            <a:pPr algn="l">
              <a:lnSpc>
                <a:spcPts val="7850"/>
              </a:lnSpc>
            </a:pPr>
            <a:r>
              <a:rPr lang="en-US" sz="5000">
                <a:solidFill>
                  <a:srgbClr val="FFFFFF"/>
                </a:solidFill>
                <a:latin typeface="Crimson Pro"/>
                <a:ea typeface="Crimson Pro"/>
                <a:cs typeface="Crimson Pro"/>
                <a:sym typeface="Crimson Pro"/>
              </a:rPr>
              <a:t> - V</a:t>
            </a:r>
            <a:r>
              <a:rPr lang="en-US" sz="5000">
                <a:solidFill>
                  <a:srgbClr val="FFFFFF"/>
                </a:solidFill>
                <a:latin typeface="Crimson Pro"/>
                <a:ea typeface="Crimson Pro"/>
                <a:cs typeface="Crimson Pro"/>
                <a:sym typeface="Crimson Pro"/>
              </a:rPr>
              <a:t>ariance trong kết quả, dữ liệu tổng hợp không ổn định.</a:t>
            </a:r>
          </a:p>
        </p:txBody>
      </p:sp>
      <p:sp>
        <p:nvSpPr>
          <p:cNvPr name="TextBox 4" id="4"/>
          <p:cNvSpPr txBox="true"/>
          <p:nvPr/>
        </p:nvSpPr>
        <p:spPr>
          <a:xfrm rot="0">
            <a:off x="1028700" y="5755047"/>
            <a:ext cx="14728260" cy="946150"/>
          </a:xfrm>
          <a:prstGeom prst="rect">
            <a:avLst/>
          </a:prstGeom>
        </p:spPr>
        <p:txBody>
          <a:bodyPr anchor="t" rtlCol="false" tIns="0" lIns="0" bIns="0" rIns="0">
            <a:spAutoFit/>
          </a:bodyPr>
          <a:lstStyle/>
          <a:p>
            <a:pPr algn="l">
              <a:lnSpc>
                <a:spcPts val="7850"/>
              </a:lnSpc>
              <a:spcBef>
                <a:spcPct val="0"/>
              </a:spcBef>
            </a:pPr>
            <a:r>
              <a:rPr lang="en-US" sz="5000">
                <a:solidFill>
                  <a:srgbClr val="FFFFFF"/>
                </a:solidFill>
                <a:latin typeface="Crimson Pro"/>
                <a:ea typeface="Crimson Pro"/>
                <a:cs typeface="Crimson Pro"/>
                <a:sym typeface="Crimson Pro"/>
              </a:rPr>
              <a:t>→  C</a:t>
            </a:r>
            <a:r>
              <a:rPr lang="en-US" sz="5000">
                <a:solidFill>
                  <a:srgbClr val="FFFFFF"/>
                </a:solidFill>
                <a:latin typeface="Crimson Pro"/>
                <a:ea typeface="Crimson Pro"/>
                <a:cs typeface="Crimson Pro"/>
                <a:sym typeface="Crimson Pro"/>
              </a:rPr>
              <a:t>ần có cơ chế đánh giá chặt chẽ hơn</a:t>
            </a:r>
          </a:p>
        </p:txBody>
      </p:sp>
      <p:sp>
        <p:nvSpPr>
          <p:cNvPr name="TextBox 5" id="5"/>
          <p:cNvSpPr txBox="true"/>
          <p:nvPr/>
        </p:nvSpPr>
        <p:spPr>
          <a:xfrm rot="0">
            <a:off x="1513823" y="809625"/>
            <a:ext cx="7630177" cy="110968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5. Kết luận</a:t>
            </a:r>
          </a:p>
        </p:txBody>
      </p:sp>
      <p:sp>
        <p:nvSpPr>
          <p:cNvPr name="TextBox 6" id="6"/>
          <p:cNvSpPr txBox="true"/>
          <p:nvPr/>
        </p:nvSpPr>
        <p:spPr>
          <a:xfrm rot="0">
            <a:off x="1513823" y="1776289"/>
            <a:ext cx="12811319" cy="98699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5.1. Điểm mạnh và hạn chế</a:t>
            </a:r>
          </a:p>
        </p:txBody>
      </p:sp>
      <p:sp>
        <p:nvSpPr>
          <p:cNvPr name="TextBox 7" id="7"/>
          <p:cNvSpPr txBox="true"/>
          <p:nvPr/>
        </p:nvSpPr>
        <p:spPr>
          <a:xfrm rot="0">
            <a:off x="1028700" y="2802298"/>
            <a:ext cx="15969930" cy="946150"/>
          </a:xfrm>
          <a:prstGeom prst="rect">
            <a:avLst/>
          </a:prstGeom>
        </p:spPr>
        <p:txBody>
          <a:bodyPr anchor="t" rtlCol="false" tIns="0" lIns="0" bIns="0" rIns="0">
            <a:spAutoFit/>
          </a:bodyPr>
          <a:lstStyle/>
          <a:p>
            <a:pPr algn="l">
              <a:lnSpc>
                <a:spcPts val="7850"/>
              </a:lnSpc>
            </a:pPr>
            <a:r>
              <a:rPr lang="en-US" sz="5000">
                <a:solidFill>
                  <a:srgbClr val="FFFFFF"/>
                </a:solidFill>
                <a:latin typeface="Crimson Pro"/>
                <a:ea typeface="Crimson Pro"/>
                <a:cs typeface="Crimson Pro"/>
                <a:sym typeface="Crimson Pro"/>
              </a:rPr>
              <a:t>+ G</a:t>
            </a:r>
            <a:r>
              <a:rPr lang="en-US" sz="5000">
                <a:solidFill>
                  <a:srgbClr val="FFFFFF"/>
                </a:solidFill>
                <a:latin typeface="Crimson Pro"/>
                <a:ea typeface="Crimson Pro"/>
                <a:cs typeface="Crimson Pro"/>
                <a:sym typeface="Crimson Pro"/>
              </a:rPr>
              <a:t>iảm thiểu sự phụ thuộc vào dữ liệu thực</a:t>
            </a:r>
          </a:p>
        </p:txBody>
      </p:sp>
      <p:sp>
        <p:nvSpPr>
          <p:cNvPr name="TextBox 8" id="8"/>
          <p:cNvSpPr txBox="true"/>
          <p:nvPr/>
        </p:nvSpPr>
        <p:spPr>
          <a:xfrm rot="0">
            <a:off x="1028700" y="3786548"/>
            <a:ext cx="14150479" cy="946150"/>
          </a:xfrm>
          <a:prstGeom prst="rect">
            <a:avLst/>
          </a:prstGeom>
        </p:spPr>
        <p:txBody>
          <a:bodyPr anchor="t" rtlCol="false" tIns="0" lIns="0" bIns="0" rIns="0">
            <a:spAutoFit/>
          </a:bodyPr>
          <a:lstStyle/>
          <a:p>
            <a:pPr algn="l">
              <a:lnSpc>
                <a:spcPts val="7850"/>
              </a:lnSpc>
            </a:pPr>
            <a:r>
              <a:rPr lang="en-US" sz="5000">
                <a:solidFill>
                  <a:srgbClr val="FFFFFF"/>
                </a:solidFill>
                <a:latin typeface="Crimson Pro"/>
                <a:ea typeface="Crimson Pro"/>
                <a:cs typeface="Crimson Pro"/>
                <a:sym typeface="Crimson Pro"/>
              </a:rPr>
              <a:t>+ Đ</a:t>
            </a:r>
            <a:r>
              <a:rPr lang="en-US" sz="5000">
                <a:solidFill>
                  <a:srgbClr val="FFFFFF"/>
                </a:solidFill>
                <a:latin typeface="Crimson Pro"/>
                <a:ea typeface="Crimson Pro"/>
                <a:cs typeface="Crimson Pro"/>
                <a:sym typeface="Crimson Pro"/>
              </a:rPr>
              <a:t>ảm bảo sự đa dạng và phong phú của dữ liệu đầu vào</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494697"/>
            <a:ext cx="14939345" cy="3998976"/>
          </a:xfrm>
          <a:prstGeom prst="rect">
            <a:avLst/>
          </a:prstGeom>
        </p:spPr>
        <p:txBody>
          <a:bodyPr anchor="t" rtlCol="false" tIns="0" lIns="0" bIns="0" rIns="0">
            <a:spAutoFit/>
          </a:bodyPr>
          <a:lstStyle/>
          <a:p>
            <a:pPr algn="l">
              <a:lnSpc>
                <a:spcPts val="8007"/>
              </a:lnSpc>
            </a:pPr>
            <a:r>
              <a:rPr lang="en-US" sz="5100">
                <a:solidFill>
                  <a:srgbClr val="FFFFFF"/>
                </a:solidFill>
                <a:latin typeface="Crimson Pro"/>
                <a:ea typeface="Crimson Pro"/>
                <a:cs typeface="Crimson Pro"/>
                <a:sym typeface="Crimson Pro"/>
              </a:rPr>
              <a:t>* Ý nghĩa thực tiễn:</a:t>
            </a:r>
          </a:p>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Ứng dụng LLMs và học tăng cường trong tài chính.</a:t>
            </a:r>
          </a:p>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Tiềm năng mở rộng sang các lĩnh vực khác.</a:t>
            </a:r>
          </a:p>
          <a:p>
            <a:pPr algn="l">
              <a:lnSpc>
                <a:spcPts val="8007"/>
              </a:lnSpc>
            </a:pPr>
          </a:p>
        </p:txBody>
      </p:sp>
      <p:sp>
        <p:nvSpPr>
          <p:cNvPr name="TextBox 4" id="4"/>
          <p:cNvSpPr txBox="true"/>
          <p:nvPr/>
        </p:nvSpPr>
        <p:spPr>
          <a:xfrm rot="0">
            <a:off x="1028700" y="5616531"/>
            <a:ext cx="14555850" cy="5008626"/>
          </a:xfrm>
          <a:prstGeom prst="rect">
            <a:avLst/>
          </a:prstGeom>
        </p:spPr>
        <p:txBody>
          <a:bodyPr anchor="t" rtlCol="false" tIns="0" lIns="0" bIns="0" rIns="0">
            <a:spAutoFit/>
          </a:bodyPr>
          <a:lstStyle/>
          <a:p>
            <a:pPr algn="l">
              <a:lnSpc>
                <a:spcPts val="8007"/>
              </a:lnSpc>
            </a:pPr>
            <a:r>
              <a:rPr lang="en-US" sz="5100">
                <a:solidFill>
                  <a:srgbClr val="FFFFFF"/>
                </a:solidFill>
                <a:latin typeface="Crimson Pro"/>
                <a:ea typeface="Crimson Pro"/>
                <a:cs typeface="Crimson Pro"/>
                <a:sym typeface="Crimson Pro"/>
              </a:rPr>
              <a:t>* Ý nghĩa nghiên cứu:</a:t>
            </a:r>
          </a:p>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Mở đường cho ứng dụng LLMs trong nhiều ngành.</a:t>
            </a:r>
          </a:p>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Tăng cường bảo mật và hiệu quả dữ liệu.</a:t>
            </a:r>
          </a:p>
          <a:p>
            <a:pPr algn="l">
              <a:lnSpc>
                <a:spcPts val="8007"/>
              </a:lnSpc>
            </a:pPr>
          </a:p>
          <a:p>
            <a:pPr algn="l">
              <a:lnSpc>
                <a:spcPts val="8007"/>
              </a:lnSpc>
            </a:pPr>
          </a:p>
        </p:txBody>
      </p:sp>
      <p:sp>
        <p:nvSpPr>
          <p:cNvPr name="TextBox 5" id="5"/>
          <p:cNvSpPr txBox="true"/>
          <p:nvPr/>
        </p:nvSpPr>
        <p:spPr>
          <a:xfrm rot="0">
            <a:off x="1531621" y="399727"/>
            <a:ext cx="7630177" cy="110968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5. Kết luận</a:t>
            </a:r>
          </a:p>
        </p:txBody>
      </p:sp>
      <p:sp>
        <p:nvSpPr>
          <p:cNvPr name="TextBox 6" id="6"/>
          <p:cNvSpPr txBox="true"/>
          <p:nvPr/>
        </p:nvSpPr>
        <p:spPr>
          <a:xfrm rot="0">
            <a:off x="1531621" y="1366391"/>
            <a:ext cx="12811319" cy="990174"/>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5.2. Ý nghĩa</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3823" y="2156540"/>
            <a:ext cx="14939345" cy="1979676"/>
          </a:xfrm>
          <a:prstGeom prst="rect">
            <a:avLst/>
          </a:prstGeom>
        </p:spPr>
        <p:txBody>
          <a:bodyPr anchor="t" rtlCol="false" tIns="0" lIns="0" bIns="0" rIns="0">
            <a:spAutoFit/>
          </a:bodyPr>
          <a:lstStyle/>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Reinforcement Prompting: giải pháp hiệu quả cho dữ liệu tổng hợp.</a:t>
            </a:r>
          </a:p>
        </p:txBody>
      </p:sp>
      <p:sp>
        <p:nvSpPr>
          <p:cNvPr name="TextBox 4" id="4"/>
          <p:cNvSpPr txBox="true"/>
          <p:nvPr/>
        </p:nvSpPr>
        <p:spPr>
          <a:xfrm rot="0">
            <a:off x="1513823" y="4374341"/>
            <a:ext cx="14555850" cy="1979676"/>
          </a:xfrm>
          <a:prstGeom prst="rect">
            <a:avLst/>
          </a:prstGeom>
        </p:spPr>
        <p:txBody>
          <a:bodyPr anchor="t" rtlCol="false" tIns="0" lIns="0" bIns="0" rIns="0">
            <a:spAutoFit/>
          </a:bodyPr>
          <a:lstStyle/>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Hỗ trợ phân tích cảm xúc tài chính an toàn, chính xác.</a:t>
            </a:r>
          </a:p>
        </p:txBody>
      </p:sp>
      <p:sp>
        <p:nvSpPr>
          <p:cNvPr name="TextBox 5" id="5"/>
          <p:cNvSpPr txBox="true"/>
          <p:nvPr/>
        </p:nvSpPr>
        <p:spPr>
          <a:xfrm rot="0">
            <a:off x="1513823" y="809625"/>
            <a:ext cx="7630177" cy="110968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5. Kết luận</a:t>
            </a:r>
          </a:p>
        </p:txBody>
      </p:sp>
      <p:sp>
        <p:nvSpPr>
          <p:cNvPr name="TextBox 6" id="6"/>
          <p:cNvSpPr txBox="true"/>
          <p:nvPr/>
        </p:nvSpPr>
        <p:spPr>
          <a:xfrm rot="0">
            <a:off x="1385526" y="2156540"/>
            <a:ext cx="577602" cy="970026"/>
          </a:xfrm>
          <a:prstGeom prst="rect">
            <a:avLst/>
          </a:prstGeom>
        </p:spPr>
        <p:txBody>
          <a:bodyPr anchor="t" rtlCol="false" tIns="0" lIns="0" bIns="0" rIns="0">
            <a:spAutoFit/>
          </a:bodyPr>
          <a:lstStyle/>
          <a:p>
            <a:pPr algn="ctr">
              <a:lnSpc>
                <a:spcPts val="8007"/>
              </a:lnSpc>
              <a:spcBef>
                <a:spcPct val="0"/>
              </a:spcBef>
            </a:pPr>
            <a:r>
              <a:rPr lang="en-US" sz="5100">
                <a:solidFill>
                  <a:srgbClr val="FFFFFF"/>
                </a:solidFill>
                <a:latin typeface="Crimson Pro"/>
                <a:ea typeface="Crimson Pro"/>
                <a:cs typeface="Crimson Pro"/>
                <a:sym typeface="Crimson Pro"/>
              </a:rPr>
              <a:t>-&gt;</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2590291" y="3896462"/>
            <a:ext cx="6678933" cy="2494076"/>
          </a:xfrm>
          <a:custGeom>
            <a:avLst/>
            <a:gdLst/>
            <a:ahLst/>
            <a:cxnLst/>
            <a:rect r="r" b="b" t="t" l="l"/>
            <a:pathLst>
              <a:path h="2494076" w="6678933">
                <a:moveTo>
                  <a:pt x="0" y="2494076"/>
                </a:moveTo>
                <a:lnTo>
                  <a:pt x="6678933" y="2494076"/>
                </a:lnTo>
                <a:lnTo>
                  <a:pt x="6678933" y="0"/>
                </a:lnTo>
                <a:lnTo>
                  <a:pt x="0" y="0"/>
                </a:lnTo>
                <a:lnTo>
                  <a:pt x="0" y="2494076"/>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0" y="5707708"/>
            <a:ext cx="18288000" cy="4426021"/>
            <a:chOff x="0" y="0"/>
            <a:chExt cx="24384000" cy="5901362"/>
          </a:xfrm>
        </p:grpSpPr>
        <p:pic>
          <p:nvPicPr>
            <p:cNvPr name="Picture 4" id="4"/>
            <p:cNvPicPr>
              <a:picLocks noChangeAspect="true"/>
            </p:cNvPicPr>
            <p:nvPr/>
          </p:nvPicPr>
          <p:blipFill>
            <a:blip r:embed="rId4"/>
            <a:srcRect l="0" t="36338" r="0" b="27336"/>
            <a:stretch>
              <a:fillRect/>
            </a:stretch>
          </p:blipFill>
          <p:spPr>
            <a:xfrm flipH="false" flipV="false">
              <a:off x="0" y="0"/>
              <a:ext cx="24384000" cy="5901362"/>
            </a:xfrm>
            <a:prstGeom prst="rect">
              <a:avLst/>
            </a:prstGeom>
          </p:spPr>
        </p:pic>
      </p:grpSp>
      <p:sp>
        <p:nvSpPr>
          <p:cNvPr name="Freeform 5" id="5"/>
          <p:cNvSpPr/>
          <p:nvPr/>
        </p:nvSpPr>
        <p:spPr>
          <a:xfrm flipH="false" flipV="false" rot="0">
            <a:off x="0" y="-1115388"/>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31241" y="2963693"/>
            <a:ext cx="15025518" cy="1400175"/>
          </a:xfrm>
          <a:prstGeom prst="rect">
            <a:avLst/>
          </a:prstGeom>
        </p:spPr>
        <p:txBody>
          <a:bodyPr anchor="t" rtlCol="false" tIns="0" lIns="0" bIns="0" rIns="0">
            <a:spAutoFit/>
          </a:bodyPr>
          <a:lstStyle/>
          <a:p>
            <a:pPr algn="ctr">
              <a:lnSpc>
                <a:spcPts val="11040"/>
              </a:lnSpc>
            </a:pPr>
            <a:r>
              <a:rPr lang="en-US" b="true" sz="9200">
                <a:solidFill>
                  <a:srgbClr val="051D64"/>
                </a:solidFill>
                <a:latin typeface="Oswald Bold"/>
                <a:ea typeface="Oswald Bold"/>
                <a:cs typeface="Oswald Bold"/>
                <a:sym typeface="Oswald Bold"/>
              </a:rPr>
              <a:t>THANK YOU FOR LISTENING</a:t>
            </a:r>
          </a:p>
        </p:txBody>
      </p:sp>
      <p:sp>
        <p:nvSpPr>
          <p:cNvPr name="AutoShape 7" id="7"/>
          <p:cNvSpPr/>
          <p:nvPr/>
        </p:nvSpPr>
        <p:spPr>
          <a:xfrm>
            <a:off x="14846366" y="4682902"/>
            <a:ext cx="375086" cy="438940"/>
          </a:xfrm>
          <a:prstGeom prst="line">
            <a:avLst/>
          </a:prstGeom>
          <a:ln cap="flat" w="66675">
            <a:solidFill>
              <a:srgbClr val="F9B680"/>
            </a:solidFill>
            <a:prstDash val="solid"/>
            <a:headEnd type="none" len="sm" w="sm"/>
            <a:tailEnd type="none" len="sm" w="sm"/>
          </a:ln>
        </p:spPr>
      </p:sp>
      <p:sp>
        <p:nvSpPr>
          <p:cNvPr name="AutoShape 8" id="8"/>
          <p:cNvSpPr/>
          <p:nvPr/>
        </p:nvSpPr>
        <p:spPr>
          <a:xfrm>
            <a:off x="15187585" y="4682902"/>
            <a:ext cx="375086" cy="438940"/>
          </a:xfrm>
          <a:prstGeom prst="line">
            <a:avLst/>
          </a:prstGeom>
          <a:ln cap="flat" w="66675">
            <a:solidFill>
              <a:srgbClr val="F9B680"/>
            </a:solidFill>
            <a:prstDash val="solid"/>
            <a:headEnd type="none" len="sm" w="sm"/>
            <a:tailEnd type="none" len="sm" w="sm"/>
          </a:ln>
        </p:spPr>
      </p:sp>
      <p:sp>
        <p:nvSpPr>
          <p:cNvPr name="AutoShape 9" id="9"/>
          <p:cNvSpPr/>
          <p:nvPr/>
        </p:nvSpPr>
        <p:spPr>
          <a:xfrm>
            <a:off x="15528803" y="4682902"/>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5870021" y="4682902"/>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6211239" y="4682902"/>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6552457" y="4682902"/>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16893676" y="4682902"/>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17234894" y="4682902"/>
            <a:ext cx="375086" cy="438940"/>
          </a:xfrm>
          <a:prstGeom prst="line">
            <a:avLst/>
          </a:prstGeom>
          <a:ln cap="flat" w="66675">
            <a:solidFill>
              <a:srgbClr val="F9B68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32887" y="3079566"/>
            <a:ext cx="7501195" cy="4688247"/>
          </a:xfrm>
          <a:custGeom>
            <a:avLst/>
            <a:gdLst/>
            <a:ahLst/>
            <a:cxnLst/>
            <a:rect r="r" b="b" t="t" l="l"/>
            <a:pathLst>
              <a:path h="4688247" w="7501195">
                <a:moveTo>
                  <a:pt x="0" y="0"/>
                </a:moveTo>
                <a:lnTo>
                  <a:pt x="7501194" y="0"/>
                </a:lnTo>
                <a:lnTo>
                  <a:pt x="7501194" y="4688246"/>
                </a:lnTo>
                <a:lnTo>
                  <a:pt x="0" y="4688246"/>
                </a:lnTo>
                <a:lnTo>
                  <a:pt x="0" y="0"/>
                </a:lnTo>
                <a:close/>
              </a:path>
            </a:pathLst>
          </a:custGeom>
          <a:blipFill>
            <a:blip r:embed="rId4"/>
            <a:stretch>
              <a:fillRect l="0" t="0" r="0" b="0"/>
            </a:stretch>
          </a:blipFill>
        </p:spPr>
      </p:sp>
      <p:sp>
        <p:nvSpPr>
          <p:cNvPr name="TextBox 4" id="4"/>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2. Vấn đề, thách thức</a:t>
            </a:r>
          </a:p>
        </p:txBody>
      </p:sp>
      <p:sp>
        <p:nvSpPr>
          <p:cNvPr name="TextBox 5" id="5"/>
          <p:cNvSpPr txBox="true"/>
          <p:nvPr/>
        </p:nvSpPr>
        <p:spPr>
          <a:xfrm rot="0">
            <a:off x="1513823" y="1458491"/>
            <a:ext cx="12811319" cy="988269"/>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2.2. Thiếu hụt dữ liệu có nhãn</a:t>
            </a:r>
          </a:p>
        </p:txBody>
      </p:sp>
      <p:sp>
        <p:nvSpPr>
          <p:cNvPr name="TextBox 6" id="6"/>
          <p:cNvSpPr txBox="true"/>
          <p:nvPr/>
        </p:nvSpPr>
        <p:spPr>
          <a:xfrm rot="0">
            <a:off x="834904" y="3089091"/>
            <a:ext cx="9297983" cy="765812"/>
          </a:xfrm>
          <a:prstGeom prst="rect">
            <a:avLst/>
          </a:prstGeom>
        </p:spPr>
        <p:txBody>
          <a:bodyPr anchor="t" rtlCol="false" tIns="0" lIns="0" bIns="0" rIns="0">
            <a:spAutoFit/>
          </a:bodyPr>
          <a:lstStyle/>
          <a:p>
            <a:pPr algn="l" marL="1101145" indent="-550573" lvl="1">
              <a:lnSpc>
                <a:spcPts val="5865"/>
              </a:lnSpc>
              <a:buFont typeface="Arial"/>
              <a:buChar char="•"/>
            </a:pPr>
            <a:r>
              <a:rPr lang="en-US" sz="5100">
                <a:solidFill>
                  <a:srgbClr val="FFFFFF"/>
                </a:solidFill>
                <a:latin typeface="Crimson Pro"/>
                <a:ea typeface="Crimson Pro"/>
                <a:cs typeface="Crimson Pro"/>
                <a:sym typeface="Crimson Pro"/>
              </a:rPr>
              <a:t>Rất tốn công sức và thời gian</a:t>
            </a:r>
          </a:p>
        </p:txBody>
      </p:sp>
      <p:sp>
        <p:nvSpPr>
          <p:cNvPr name="TextBox 7" id="7"/>
          <p:cNvSpPr txBox="true"/>
          <p:nvPr/>
        </p:nvSpPr>
        <p:spPr>
          <a:xfrm rot="0">
            <a:off x="834904" y="4095750"/>
            <a:ext cx="7898392" cy="1562100"/>
          </a:xfrm>
          <a:prstGeom prst="rect">
            <a:avLst/>
          </a:prstGeom>
        </p:spPr>
        <p:txBody>
          <a:bodyPr anchor="t" rtlCol="false" tIns="0" lIns="0" bIns="0" rIns="0">
            <a:spAutoFit/>
          </a:bodyPr>
          <a:lstStyle/>
          <a:p>
            <a:pPr algn="l" marL="1101090" indent="-550545" lvl="1">
              <a:lnSpc>
                <a:spcPts val="6120"/>
              </a:lnSpc>
              <a:buFont typeface="Arial"/>
              <a:buChar char="•"/>
            </a:pPr>
            <a:r>
              <a:rPr lang="en-US" sz="5100">
                <a:solidFill>
                  <a:srgbClr val="FFFFFF"/>
                </a:solidFill>
                <a:latin typeface="Crimson Pro"/>
                <a:ea typeface="Crimson Pro"/>
                <a:cs typeface="Crimson Pro"/>
                <a:sym typeface="Crimson Pro"/>
              </a:rPr>
              <a:t>Đòi hỏi phải có hiểu biết sâu, rộng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1761" y="2816035"/>
            <a:ext cx="6986763" cy="4654931"/>
          </a:xfrm>
          <a:custGeom>
            <a:avLst/>
            <a:gdLst/>
            <a:ahLst/>
            <a:cxnLst/>
            <a:rect r="r" b="b" t="t" l="l"/>
            <a:pathLst>
              <a:path h="4654931" w="6986763">
                <a:moveTo>
                  <a:pt x="0" y="0"/>
                </a:moveTo>
                <a:lnTo>
                  <a:pt x="6986763" y="0"/>
                </a:lnTo>
                <a:lnTo>
                  <a:pt x="6986763" y="4654930"/>
                </a:lnTo>
                <a:lnTo>
                  <a:pt x="0" y="4654930"/>
                </a:lnTo>
                <a:lnTo>
                  <a:pt x="0" y="0"/>
                </a:lnTo>
                <a:close/>
              </a:path>
            </a:pathLst>
          </a:custGeom>
          <a:blipFill>
            <a:blip r:embed="rId4"/>
            <a:stretch>
              <a:fillRect l="0" t="0" r="0" b="0"/>
            </a:stretch>
          </a:blipFill>
        </p:spPr>
      </p:sp>
      <p:sp>
        <p:nvSpPr>
          <p:cNvPr name="TextBox 4" id="4"/>
          <p:cNvSpPr txBox="true"/>
          <p:nvPr/>
        </p:nvSpPr>
        <p:spPr>
          <a:xfrm rot="0">
            <a:off x="1513823" y="438344"/>
            <a:ext cx="6683673" cy="1105872"/>
          </a:xfrm>
          <a:prstGeom prst="rect">
            <a:avLst/>
          </a:prstGeom>
        </p:spPr>
        <p:txBody>
          <a:bodyPr anchor="t" rtlCol="false" tIns="0" lIns="0" bIns="0" rIns="0">
            <a:spAutoFit/>
          </a:bodyPr>
          <a:lstStyle/>
          <a:p>
            <a:pPr algn="l">
              <a:lnSpc>
                <a:spcPts val="9069"/>
              </a:lnSpc>
            </a:pPr>
            <a:r>
              <a:rPr lang="en-US" sz="5776" b="true">
                <a:solidFill>
                  <a:srgbClr val="FFFFFF"/>
                </a:solidFill>
                <a:latin typeface="Libra Serif Modern Bold"/>
                <a:ea typeface="Libra Serif Modern Bold"/>
                <a:cs typeface="Libra Serif Modern Bold"/>
                <a:sym typeface="Libra Serif Modern Bold"/>
              </a:rPr>
              <a:t>2. Vấn đề, thách thức</a:t>
            </a:r>
          </a:p>
        </p:txBody>
      </p:sp>
      <p:sp>
        <p:nvSpPr>
          <p:cNvPr name="TextBox 5" id="5"/>
          <p:cNvSpPr txBox="true"/>
          <p:nvPr/>
        </p:nvSpPr>
        <p:spPr>
          <a:xfrm rot="0">
            <a:off x="1513823" y="1462301"/>
            <a:ext cx="12811319" cy="990174"/>
          </a:xfrm>
          <a:prstGeom prst="rect">
            <a:avLst/>
          </a:prstGeom>
        </p:spPr>
        <p:txBody>
          <a:bodyPr anchor="t" rtlCol="false" tIns="0" lIns="0" bIns="0" rIns="0">
            <a:spAutoFit/>
          </a:bodyPr>
          <a:lstStyle/>
          <a:p>
            <a:pPr algn="l">
              <a:lnSpc>
                <a:spcPts val="7970"/>
              </a:lnSpc>
              <a:spcBef>
                <a:spcPct val="0"/>
              </a:spcBef>
            </a:pPr>
            <a:r>
              <a:rPr lang="en-US" sz="5076" i="true">
                <a:solidFill>
                  <a:srgbClr val="FFFFFF"/>
                </a:solidFill>
                <a:latin typeface="Libra Serif Modern Italics"/>
                <a:ea typeface="Libra Serif Modern Italics"/>
                <a:cs typeface="Libra Serif Modern Italics"/>
                <a:sym typeface="Libra Serif Modern Italics"/>
              </a:rPr>
              <a:t>2.3. Giải pháp</a:t>
            </a:r>
          </a:p>
        </p:txBody>
      </p:sp>
      <p:sp>
        <p:nvSpPr>
          <p:cNvPr name="TextBox 6" id="6"/>
          <p:cNvSpPr txBox="true"/>
          <p:nvPr/>
        </p:nvSpPr>
        <p:spPr>
          <a:xfrm rot="0">
            <a:off x="506929" y="3208604"/>
            <a:ext cx="9297983" cy="765812"/>
          </a:xfrm>
          <a:prstGeom prst="rect">
            <a:avLst/>
          </a:prstGeom>
        </p:spPr>
        <p:txBody>
          <a:bodyPr anchor="t" rtlCol="false" tIns="0" lIns="0" bIns="0" rIns="0">
            <a:spAutoFit/>
          </a:bodyPr>
          <a:lstStyle/>
          <a:p>
            <a:pPr algn="l" marL="1101145" indent="-550573" lvl="1">
              <a:lnSpc>
                <a:spcPts val="5865"/>
              </a:lnSpc>
              <a:buFont typeface="Arial"/>
              <a:buChar char="•"/>
            </a:pPr>
            <a:r>
              <a:rPr lang="en-US" sz="5100">
                <a:solidFill>
                  <a:srgbClr val="FFFFFF"/>
                </a:solidFill>
                <a:latin typeface="Crimson Pro"/>
                <a:ea typeface="Crimson Pro"/>
                <a:cs typeface="Crimson Pro"/>
                <a:sym typeface="Crimson Pro"/>
              </a:rPr>
              <a:t>Dữ liệu tổng hợp</a:t>
            </a:r>
          </a:p>
        </p:txBody>
      </p:sp>
      <p:sp>
        <p:nvSpPr>
          <p:cNvPr name="TextBox 7" id="7"/>
          <p:cNvSpPr txBox="true"/>
          <p:nvPr/>
        </p:nvSpPr>
        <p:spPr>
          <a:xfrm rot="0">
            <a:off x="506929" y="3914775"/>
            <a:ext cx="9810666" cy="2989326"/>
          </a:xfrm>
          <a:prstGeom prst="rect">
            <a:avLst/>
          </a:prstGeom>
        </p:spPr>
        <p:txBody>
          <a:bodyPr anchor="t" rtlCol="false" tIns="0" lIns="0" bIns="0" rIns="0">
            <a:spAutoFit/>
          </a:bodyPr>
          <a:lstStyle/>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Mục tiêu: thay thế dữ liệu thực</a:t>
            </a:r>
          </a:p>
          <a:p>
            <a:pPr algn="l" marL="1101090" indent="-550545" lvl="1">
              <a:lnSpc>
                <a:spcPts val="8007"/>
              </a:lnSpc>
              <a:buFont typeface="Arial"/>
              <a:buChar char="•"/>
            </a:pPr>
            <a:r>
              <a:rPr lang="en-US" sz="5100">
                <a:solidFill>
                  <a:srgbClr val="FFFFFF"/>
                </a:solidFill>
                <a:latin typeface="Crimson Pro"/>
                <a:ea typeface="Crimson Pro"/>
                <a:cs typeface="Crimson Pro"/>
                <a:sym typeface="Crimson Pro"/>
              </a:rPr>
              <a:t>Lợi ích: bảo vệ quyền riêng tư, tạo dữ liệu cân bằng dễ dàng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3447494" y="0"/>
            <a:ext cx="5041103" cy="4114800"/>
          </a:xfrm>
          <a:custGeom>
            <a:avLst/>
            <a:gdLst/>
            <a:ahLst/>
            <a:cxnLst/>
            <a:rect r="r" b="b" t="t" l="l"/>
            <a:pathLst>
              <a:path h="4114800" w="5041103">
                <a:moveTo>
                  <a:pt x="5041103" y="4114800"/>
                </a:moveTo>
                <a:lnTo>
                  <a:pt x="0" y="4114800"/>
                </a:lnTo>
                <a:lnTo>
                  <a:pt x="0" y="0"/>
                </a:lnTo>
                <a:lnTo>
                  <a:pt x="5041103" y="0"/>
                </a:lnTo>
                <a:lnTo>
                  <a:pt x="504110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47693" y="400717"/>
            <a:ext cx="4658692" cy="1046416"/>
          </a:xfrm>
          <a:prstGeom prst="rect">
            <a:avLst/>
          </a:prstGeom>
        </p:spPr>
        <p:txBody>
          <a:bodyPr anchor="t" rtlCol="false" tIns="0" lIns="0" bIns="0" rIns="0">
            <a:spAutoFit/>
          </a:bodyPr>
          <a:lstStyle/>
          <a:p>
            <a:pPr algn="ctr">
              <a:lnSpc>
                <a:spcPts val="8478"/>
              </a:lnSpc>
              <a:spcBef>
                <a:spcPct val="0"/>
              </a:spcBef>
            </a:pPr>
            <a:r>
              <a:rPr lang="en-US" b="true" sz="5400">
                <a:solidFill>
                  <a:srgbClr val="FFFFFF"/>
                </a:solidFill>
                <a:latin typeface="Libra Serif Modern Bold"/>
                <a:ea typeface="Libra Serif Modern Bold"/>
                <a:cs typeface="Libra Serif Modern Bold"/>
                <a:sym typeface="Libra Serif Modern Bold"/>
              </a:rPr>
              <a:t>3. Phương pháp</a:t>
            </a:r>
          </a:p>
        </p:txBody>
      </p:sp>
      <p:sp>
        <p:nvSpPr>
          <p:cNvPr name="TextBox 4" id="4"/>
          <p:cNvSpPr txBox="true"/>
          <p:nvPr/>
        </p:nvSpPr>
        <p:spPr>
          <a:xfrm rot="0">
            <a:off x="1447693" y="1493320"/>
            <a:ext cx="7853020" cy="937659"/>
          </a:xfrm>
          <a:prstGeom prst="rect">
            <a:avLst/>
          </a:prstGeom>
        </p:spPr>
        <p:txBody>
          <a:bodyPr anchor="t" rtlCol="false" tIns="0" lIns="0" bIns="0" rIns="0">
            <a:spAutoFit/>
          </a:bodyPr>
          <a:lstStyle/>
          <a:p>
            <a:pPr algn="ctr">
              <a:lnSpc>
                <a:spcPts val="7656"/>
              </a:lnSpc>
              <a:spcBef>
                <a:spcPct val="0"/>
              </a:spcBef>
            </a:pPr>
            <a:r>
              <a:rPr lang="en-US" sz="4876" i="true">
                <a:solidFill>
                  <a:srgbClr val="FFFFFF"/>
                </a:solidFill>
                <a:latin typeface="Libra Serif Modern Italics"/>
                <a:ea typeface="Libra Serif Modern Italics"/>
                <a:cs typeface="Libra Serif Modern Italics"/>
                <a:sym typeface="Libra Serif Modern Italics"/>
              </a:rPr>
              <a:t>3.1</a:t>
            </a:r>
            <a:r>
              <a:rPr lang="en-US" sz="4876" i="true">
                <a:solidFill>
                  <a:srgbClr val="FFFFFF"/>
                </a:solidFill>
                <a:latin typeface="Libra Serif Modern Italics"/>
                <a:ea typeface="Libra Serif Modern Italics"/>
                <a:cs typeface="Libra Serif Modern Italics"/>
                <a:sym typeface="Libra Serif Modern Italics"/>
              </a:rPr>
              <a:t>. Đầu vào của phương pháp</a:t>
            </a:r>
          </a:p>
        </p:txBody>
      </p:sp>
      <p:sp>
        <p:nvSpPr>
          <p:cNvPr name="TextBox 5" id="5"/>
          <p:cNvSpPr txBox="true"/>
          <p:nvPr/>
        </p:nvSpPr>
        <p:spPr>
          <a:xfrm rot="0">
            <a:off x="1447693" y="3230340"/>
            <a:ext cx="15065007" cy="611633"/>
          </a:xfrm>
          <a:prstGeom prst="rect">
            <a:avLst/>
          </a:prstGeom>
        </p:spPr>
        <p:txBody>
          <a:bodyPr anchor="t" rtlCol="false" tIns="0" lIns="0" bIns="0" rIns="0">
            <a:spAutoFit/>
          </a:bodyPr>
          <a:lstStyle/>
          <a:p>
            <a:pPr algn="l" marL="690877" indent="-345439" lvl="1">
              <a:lnSpc>
                <a:spcPts val="5023"/>
              </a:lnSpc>
              <a:spcBef>
                <a:spcPct val="0"/>
              </a:spcBef>
              <a:buFont typeface="Arial"/>
              <a:buChar char="•"/>
            </a:pPr>
            <a:r>
              <a:rPr lang="en-US" sz="3199">
                <a:solidFill>
                  <a:srgbClr val="FFFFFF"/>
                </a:solidFill>
                <a:latin typeface="Libra Serif Modern"/>
                <a:ea typeface="Libra Serif Modern"/>
                <a:cs typeface="Libra Serif Modern"/>
                <a:sym typeface="Libra Serif Modern"/>
              </a:rPr>
              <a:t>Từ vựng Từ khóa Chuyên biệt gọi là KV và Mẫu Prompt tương ứng TPL</a:t>
            </a:r>
          </a:p>
        </p:txBody>
      </p:sp>
      <p:sp>
        <p:nvSpPr>
          <p:cNvPr name="TextBox 6" id="6"/>
          <p:cNvSpPr txBox="true"/>
          <p:nvPr/>
        </p:nvSpPr>
        <p:spPr>
          <a:xfrm rot="0">
            <a:off x="1447693" y="4219575"/>
            <a:ext cx="13217623" cy="1240282"/>
          </a:xfrm>
          <a:prstGeom prst="rect">
            <a:avLst/>
          </a:prstGeom>
        </p:spPr>
        <p:txBody>
          <a:bodyPr anchor="t" rtlCol="false" tIns="0" lIns="0" bIns="0" rIns="0">
            <a:spAutoFit/>
          </a:bodyPr>
          <a:lstStyle/>
          <a:p>
            <a:pPr algn="l"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Mạng Chính sách Tăng cường (Reinforcement Policy Network), được gọi là Selector Agent có nhiệm vụ lựa chọn từ khóa để tạo prompt.</a:t>
            </a:r>
          </a:p>
        </p:txBody>
      </p:sp>
      <p:sp>
        <p:nvSpPr>
          <p:cNvPr name="TextBox 7" id="7"/>
          <p:cNvSpPr txBox="true"/>
          <p:nvPr/>
        </p:nvSpPr>
        <p:spPr>
          <a:xfrm rot="0">
            <a:off x="1447693" y="5840857"/>
            <a:ext cx="13717965" cy="1868932"/>
          </a:xfrm>
          <a:prstGeom prst="rect">
            <a:avLst/>
          </a:prstGeom>
        </p:spPr>
        <p:txBody>
          <a:bodyPr anchor="t" rtlCol="false" tIns="0" lIns="0" bIns="0" rIns="0">
            <a:spAutoFit/>
          </a:bodyPr>
          <a:lstStyle/>
          <a:p>
            <a:pPr algn="l" marL="690881" indent="-345440" lvl="1">
              <a:lnSpc>
                <a:spcPts val="5024"/>
              </a:lnSpc>
              <a:spcBef>
                <a:spcPct val="0"/>
              </a:spcBef>
              <a:buFont typeface="Arial"/>
              <a:buChar char="•"/>
            </a:pPr>
            <a:r>
              <a:rPr lang="en-US" sz="3200">
                <a:solidFill>
                  <a:srgbClr val="FFFFFF"/>
                </a:solidFill>
                <a:latin typeface="Libra Serif Modern"/>
                <a:ea typeface="Libra Serif Modern"/>
                <a:cs typeface="Libra Serif Modern"/>
                <a:sym typeface="Libra Serif Modern"/>
              </a:rPr>
              <a:t>Mô hình Ngôn ngữ Lớn (LLM), được gọi là Executor LLM, chịu trách nhiệm tạo dữ liệu tài chính tổng hợp dựa trên các prompt được hình thành bởi TPL và Agent.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E8A98">
                <a:alpha val="100000"/>
              </a:srgbClr>
            </a:gs>
            <a:gs pos="50000">
              <a:srgbClr val="221F44">
                <a:alpha val="100000"/>
              </a:srgbClr>
            </a:gs>
            <a:gs pos="100000">
              <a:srgbClr val="29537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90571" y="1830235"/>
            <a:ext cx="12917413" cy="5884739"/>
          </a:xfrm>
          <a:custGeom>
            <a:avLst/>
            <a:gdLst/>
            <a:ahLst/>
            <a:cxnLst/>
            <a:rect r="r" b="b" t="t" l="l"/>
            <a:pathLst>
              <a:path h="5884739" w="12917413">
                <a:moveTo>
                  <a:pt x="0" y="0"/>
                </a:moveTo>
                <a:lnTo>
                  <a:pt x="12917414" y="0"/>
                </a:lnTo>
                <a:lnTo>
                  <a:pt x="12917414" y="5884739"/>
                </a:lnTo>
                <a:lnTo>
                  <a:pt x="0" y="5884739"/>
                </a:lnTo>
                <a:lnTo>
                  <a:pt x="0" y="0"/>
                </a:lnTo>
                <a:close/>
              </a:path>
            </a:pathLst>
          </a:custGeom>
          <a:blipFill>
            <a:blip r:embed="rId2"/>
            <a:stretch>
              <a:fillRect l="0" t="0" r="-6049"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DAGiocKutoE</dc:identifier>
  <dcterms:modified xsi:type="dcterms:W3CDTF">2011-08-01T06:04:30Z</dcterms:modified>
  <cp:revision>1</cp:revision>
  <dc:title>Reinforcement Prompting for Financial Synthetic Data Generation</dc:title>
</cp:coreProperties>
</file>